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PT Sans Narrow" panose="020B0604020202020204" charset="0"/>
      <p:regular r:id="rId12"/>
      <p:bold r:id="rId13"/>
    </p:embeddedFont>
    <p:embeddedFont>
      <p:font typeface="Open Sans"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Linder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2" y="-3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@Megan, what font did you use for the intro 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385156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599" cy="15383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599"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199"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jpg"/><Relationship Id="rId4" Type="http://schemas.openxmlformats.org/officeDocument/2006/relationships/hyperlink" Target="http://youtube.com/v/3gdX-Lfdjk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youtube.com/v/Mjjumal2qEc"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youtube.com/v/JqnD4kKBhg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hyperlink" Target="http://youtube.com/v/iCFQ6cjP_j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youtube.com/v/lkNXom174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hyperlink" Target="http://youtube.com/v/Gm18MIJ61Bg"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hyperlink" Target="http://youtube.com/v/hXNHCZuxv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E57C"/>
        </a:solid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3650" y="1691089"/>
            <a:ext cx="7136700" cy="1022399"/>
          </a:xfrm>
          <a:prstGeom prst="rect">
            <a:avLst/>
          </a:prstGeom>
        </p:spPr>
        <p:txBody>
          <a:bodyPr lIns="91425" tIns="91425" rIns="91425" bIns="91425" anchor="b" anchorCtr="0">
            <a:noAutofit/>
          </a:bodyPr>
          <a:lstStyle/>
          <a:p>
            <a:pPr lvl="0">
              <a:spcBef>
                <a:spcPts val="0"/>
              </a:spcBef>
              <a:buNone/>
            </a:pPr>
            <a:r>
              <a:rPr lang="en">
                <a:solidFill>
                  <a:srgbClr val="FF5B2A"/>
                </a:solidFill>
              </a:rPr>
              <a:t>Digital Citizenship</a:t>
            </a:r>
          </a:p>
        </p:txBody>
      </p:sp>
      <p:sp>
        <p:nvSpPr>
          <p:cNvPr id="67" name="Shape 67"/>
          <p:cNvSpPr txBox="1">
            <a:spLocks noGrp="1"/>
          </p:cNvSpPr>
          <p:nvPr>
            <p:ph type="subTitle" idx="1"/>
          </p:nvPr>
        </p:nvSpPr>
        <p:spPr>
          <a:xfrm>
            <a:off x="2137225" y="2850056"/>
            <a:ext cx="4870499" cy="1243800"/>
          </a:xfrm>
          <a:prstGeom prst="rect">
            <a:avLst/>
          </a:prstGeom>
        </p:spPr>
        <p:txBody>
          <a:bodyPr lIns="91425" tIns="91425" rIns="91425" bIns="91425" anchor="t" anchorCtr="0">
            <a:noAutofit/>
          </a:bodyPr>
          <a:lstStyle/>
          <a:p>
            <a:pPr lvl="0">
              <a:spcBef>
                <a:spcPts val="0"/>
              </a:spcBef>
              <a:buNone/>
            </a:pPr>
            <a:r>
              <a:rPr lang="en" sz="1900" dirty="0">
                <a:solidFill>
                  <a:schemeClr val="accent4"/>
                </a:solidFill>
              </a:rPr>
              <a:t> </a:t>
            </a:r>
            <a:r>
              <a:rPr lang="en" sz="1900" dirty="0">
                <a:solidFill>
                  <a:srgbClr val="4427E5"/>
                </a:solidFill>
              </a:rPr>
              <a:t>By: </a:t>
            </a:r>
            <a:r>
              <a:rPr lang="en" sz="1900" dirty="0" smtClean="0">
                <a:solidFill>
                  <a:srgbClr val="4427E5"/>
                </a:solidFill>
              </a:rPr>
              <a:t>Averie, Lillian, Paige, Jaylon, Jack, Alyssa, </a:t>
            </a:r>
            <a:r>
              <a:rPr lang="en" sz="1900" dirty="0">
                <a:solidFill>
                  <a:srgbClr val="4427E5"/>
                </a:solidFill>
              </a:rPr>
              <a:t>and </a:t>
            </a:r>
            <a:r>
              <a:rPr lang="en" sz="1900" dirty="0" smtClean="0">
                <a:solidFill>
                  <a:srgbClr val="4427E5"/>
                </a:solidFill>
              </a:rPr>
              <a:t>Meghan</a:t>
            </a:r>
            <a:endParaRPr lang="en" sz="1900" dirty="0">
              <a:solidFill>
                <a:srgbClr val="4427E5"/>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B2A"/>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solidFill>
                  <a:srgbClr val="000000"/>
                </a:solidFill>
              </a:rPr>
              <a:t>5.2 … Responsible Uses for Technology- Meghan</a:t>
            </a:r>
          </a:p>
        </p:txBody>
      </p:sp>
      <p:sp>
        <p:nvSpPr>
          <p:cNvPr id="73" name="Shape 7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solidFill>
                  <a:schemeClr val="lt1"/>
                </a:solidFill>
              </a:rPr>
              <a:t>When using technology, there is a fine line between responsible, risky, and illegal in the actions that someone could commit. Everyone needs to be aware of their online citizenship, no matter the size of the activity. A brief explanation and a few examples of responsible uses for Technology that will be covered in the video below are: </a:t>
            </a:r>
          </a:p>
          <a:p>
            <a:pPr marL="457200" lvl="0" indent="-228600" rtl="0">
              <a:spcBef>
                <a:spcPts val="0"/>
              </a:spcBef>
              <a:buClr>
                <a:schemeClr val="lt1"/>
              </a:buClr>
            </a:pPr>
            <a:r>
              <a:rPr lang="en">
                <a:solidFill>
                  <a:schemeClr val="lt1"/>
                </a:solidFill>
              </a:rPr>
              <a:t>A definition of online responsibility</a:t>
            </a:r>
          </a:p>
          <a:p>
            <a:pPr marL="457200" lvl="0" indent="-228600" rtl="0">
              <a:spcBef>
                <a:spcPts val="0"/>
              </a:spcBef>
              <a:buClr>
                <a:schemeClr val="lt1"/>
              </a:buClr>
            </a:pPr>
            <a:r>
              <a:rPr lang="en">
                <a:solidFill>
                  <a:schemeClr val="lt1"/>
                </a:solidFill>
              </a:rPr>
              <a:t>Questions to Ask Yourself </a:t>
            </a:r>
          </a:p>
          <a:p>
            <a:pPr marL="457200" lvl="0" indent="-228600">
              <a:spcBef>
                <a:spcPts val="0"/>
              </a:spcBef>
              <a:buClr>
                <a:schemeClr val="lt1"/>
              </a:buClr>
            </a:pPr>
            <a:r>
              <a:rPr lang="en">
                <a:solidFill>
                  <a:schemeClr val="lt1"/>
                </a:solidFill>
              </a:rPr>
              <a:t>What will others think/ Your online image</a:t>
            </a:r>
          </a:p>
        </p:txBody>
      </p:sp>
      <p:pic>
        <p:nvPicPr>
          <p:cNvPr id="74" name="Shape 74"/>
          <p:cNvPicPr preferRelativeResize="0"/>
          <p:nvPr/>
        </p:nvPicPr>
        <p:blipFill>
          <a:blip r:embed="rId3">
            <a:alphaModFix/>
          </a:blip>
          <a:stretch>
            <a:fillRect/>
          </a:stretch>
        </p:blipFill>
        <p:spPr>
          <a:xfrm>
            <a:off x="5488698" y="2770250"/>
            <a:ext cx="1703474" cy="1132824"/>
          </a:xfrm>
          <a:prstGeom prst="rect">
            <a:avLst/>
          </a:prstGeom>
          <a:noFill/>
          <a:ln>
            <a:noFill/>
          </a:ln>
        </p:spPr>
      </p:pic>
      <p:sp>
        <p:nvSpPr>
          <p:cNvPr id="75" name="Shape 75">
            <a:hlinkClick r:id="rId4"/>
          </p:cNvPr>
          <p:cNvSpPr/>
          <p:nvPr/>
        </p:nvSpPr>
        <p:spPr>
          <a:xfrm>
            <a:off x="7245675" y="3628975"/>
            <a:ext cx="1703475" cy="1277605"/>
          </a:xfrm>
          <a:prstGeom prst="rect">
            <a:avLst/>
          </a:prstGeom>
          <a:blipFill>
            <a:blip r:embed="rId5">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27E5"/>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16150" y="166800"/>
            <a:ext cx="8445000" cy="1263000"/>
          </a:xfrm>
          <a:prstGeom prst="rect">
            <a:avLst/>
          </a:prstGeom>
        </p:spPr>
        <p:txBody>
          <a:bodyPr lIns="91425" tIns="91425" rIns="91425" bIns="91425" anchor="t" anchorCtr="0">
            <a:noAutofit/>
          </a:bodyPr>
          <a:lstStyle/>
          <a:p>
            <a:pPr lvl="0">
              <a:spcBef>
                <a:spcPts val="0"/>
              </a:spcBef>
              <a:buNone/>
            </a:pPr>
            <a:r>
              <a:rPr lang="en"/>
              <a:t>5.2 - Consequences for participating in illegal activities - Paige</a:t>
            </a:r>
          </a:p>
        </p:txBody>
      </p:sp>
      <p:sp>
        <p:nvSpPr>
          <p:cNvPr id="81" name="Shape 81"/>
          <p:cNvSpPr txBox="1">
            <a:spLocks noGrp="1"/>
          </p:cNvSpPr>
          <p:nvPr>
            <p:ph type="body" idx="1"/>
          </p:nvPr>
        </p:nvSpPr>
        <p:spPr>
          <a:xfrm>
            <a:off x="178350" y="1429800"/>
            <a:ext cx="8520599" cy="2861100"/>
          </a:xfrm>
          <a:prstGeom prst="rect">
            <a:avLst/>
          </a:prstGeom>
        </p:spPr>
        <p:txBody>
          <a:bodyPr lIns="91425" tIns="91425" rIns="91425" bIns="91425" anchor="t" anchorCtr="0">
            <a:noAutofit/>
          </a:bodyPr>
          <a:lstStyle/>
          <a:p>
            <a:pPr lvl="0" rtl="0">
              <a:spcBef>
                <a:spcPts val="0"/>
              </a:spcBef>
              <a:buNone/>
            </a:pPr>
            <a:r>
              <a:rPr lang="en" i="1">
                <a:solidFill>
                  <a:srgbClr val="FF9900"/>
                </a:solidFill>
              </a:rPr>
              <a:t>Consequences for participating in illegal activities such as plagiarism can get you expulsion for school and can result in illegal action. That also goes for violating copyrights and you could potentially get fined.  </a:t>
            </a:r>
          </a:p>
        </p:txBody>
      </p:sp>
      <p:pic>
        <p:nvPicPr>
          <p:cNvPr id="82" name="Shape 82"/>
          <p:cNvPicPr preferRelativeResize="0"/>
          <p:nvPr/>
        </p:nvPicPr>
        <p:blipFill>
          <a:blip r:embed="rId3">
            <a:alphaModFix/>
          </a:blip>
          <a:stretch>
            <a:fillRect/>
          </a:stretch>
        </p:blipFill>
        <p:spPr>
          <a:xfrm>
            <a:off x="593199" y="2800349"/>
            <a:ext cx="2380150" cy="2178050"/>
          </a:xfrm>
          <a:prstGeom prst="rect">
            <a:avLst/>
          </a:prstGeom>
          <a:noFill/>
          <a:ln>
            <a:noFill/>
          </a:ln>
        </p:spPr>
      </p:pic>
      <p:pic>
        <p:nvPicPr>
          <p:cNvPr id="83" name="Shape 83"/>
          <p:cNvPicPr preferRelativeResize="0"/>
          <p:nvPr/>
        </p:nvPicPr>
        <p:blipFill>
          <a:blip r:embed="rId4">
            <a:alphaModFix amt="0"/>
          </a:blip>
          <a:stretch>
            <a:fillRect/>
          </a:stretch>
        </p:blipFill>
        <p:spPr>
          <a:xfrm>
            <a:off x="3550247" y="2048200"/>
            <a:ext cx="4083575" cy="2715575"/>
          </a:xfrm>
          <a:prstGeom prst="rect">
            <a:avLst/>
          </a:prstGeom>
          <a:noFill/>
          <a:ln>
            <a:noFill/>
          </a:ln>
        </p:spPr>
      </p:pic>
      <p:sp>
        <p:nvSpPr>
          <p:cNvPr id="84" name="Shape 84">
            <a:hlinkClick r:id="rId5"/>
          </p:cNvPr>
          <p:cNvSpPr/>
          <p:nvPr/>
        </p:nvSpPr>
        <p:spPr>
          <a:xfrm>
            <a:off x="4772525" y="2648600"/>
            <a:ext cx="2687049" cy="2015299"/>
          </a:xfrm>
          <a:prstGeom prst="rect">
            <a:avLst/>
          </a:prstGeom>
          <a:blipFill>
            <a:blip r:embed="rId6">
              <a:alphaModFix/>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E57C"/>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5.3 - Characteristics of Cyberbullying - Jaylon</a:t>
            </a:r>
          </a:p>
        </p:txBody>
      </p:sp>
      <p:sp>
        <p:nvSpPr>
          <p:cNvPr id="90" name="Shape 90"/>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t>The characteristics of cyberbullying are:</a:t>
            </a:r>
          </a:p>
          <a:p>
            <a:pPr marL="457200" lvl="0" indent="-228600" rtl="0">
              <a:spcBef>
                <a:spcPts val="0"/>
              </a:spcBef>
            </a:pPr>
            <a:r>
              <a:rPr lang="en"/>
              <a:t>Sending mean or threatful emails or messages through social media</a:t>
            </a:r>
          </a:p>
          <a:p>
            <a:pPr marL="457200" lvl="0" indent="-228600" rtl="0">
              <a:spcBef>
                <a:spcPts val="0"/>
              </a:spcBef>
            </a:pPr>
            <a:r>
              <a:rPr lang="en"/>
              <a:t>Similar to verbal bullying in person but through social media </a:t>
            </a:r>
          </a:p>
          <a:p>
            <a:pPr marL="457200" lvl="0" indent="-228600" rtl="0">
              <a:spcBef>
                <a:spcPts val="0"/>
              </a:spcBef>
            </a:pPr>
            <a:r>
              <a:rPr lang="en"/>
              <a:t>Instagram,Facebook, and Twitter are all big social media websites and ways that people can cyberbully </a:t>
            </a:r>
          </a:p>
        </p:txBody>
      </p:sp>
      <p:pic>
        <p:nvPicPr>
          <p:cNvPr id="91" name="Shape 91"/>
          <p:cNvPicPr preferRelativeResize="0"/>
          <p:nvPr/>
        </p:nvPicPr>
        <p:blipFill>
          <a:blip r:embed="rId3">
            <a:alphaModFix/>
          </a:blip>
          <a:stretch>
            <a:fillRect/>
          </a:stretch>
        </p:blipFill>
        <p:spPr>
          <a:xfrm rot="-1502981">
            <a:off x="354347" y="3364040"/>
            <a:ext cx="1593405" cy="1400144"/>
          </a:xfrm>
          <a:prstGeom prst="rect">
            <a:avLst/>
          </a:prstGeom>
          <a:noFill/>
          <a:ln>
            <a:noFill/>
          </a:ln>
        </p:spPr>
      </p:pic>
      <p:pic>
        <p:nvPicPr>
          <p:cNvPr id="92" name="Shape 92"/>
          <p:cNvPicPr preferRelativeResize="0"/>
          <p:nvPr/>
        </p:nvPicPr>
        <p:blipFill>
          <a:blip r:embed="rId4">
            <a:alphaModFix/>
          </a:blip>
          <a:stretch>
            <a:fillRect/>
          </a:stretch>
        </p:blipFill>
        <p:spPr>
          <a:xfrm>
            <a:off x="7735875" y="445025"/>
            <a:ext cx="1329400" cy="1373699"/>
          </a:xfrm>
          <a:prstGeom prst="rect">
            <a:avLst/>
          </a:prstGeom>
          <a:noFill/>
          <a:ln>
            <a:noFill/>
          </a:ln>
        </p:spPr>
      </p:pic>
      <p:pic>
        <p:nvPicPr>
          <p:cNvPr id="93" name="Shape 93"/>
          <p:cNvPicPr preferRelativeResize="0"/>
          <p:nvPr/>
        </p:nvPicPr>
        <p:blipFill>
          <a:blip r:embed="rId5">
            <a:alphaModFix/>
          </a:blip>
          <a:stretch>
            <a:fillRect/>
          </a:stretch>
        </p:blipFill>
        <p:spPr>
          <a:xfrm>
            <a:off x="2239400" y="3333300"/>
            <a:ext cx="1692424" cy="1461625"/>
          </a:xfrm>
          <a:prstGeom prst="rect">
            <a:avLst/>
          </a:prstGeom>
          <a:noFill/>
          <a:ln>
            <a:noFill/>
          </a:ln>
        </p:spPr>
      </p:pic>
      <p:sp>
        <p:nvSpPr>
          <p:cNvPr id="94" name="Shape 94">
            <a:hlinkClick r:id="rId6"/>
          </p:cNvPr>
          <p:cNvSpPr/>
          <p:nvPr/>
        </p:nvSpPr>
        <p:spPr>
          <a:xfrm>
            <a:off x="4001975" y="3251637"/>
            <a:ext cx="2166600" cy="1624950"/>
          </a:xfrm>
          <a:prstGeom prst="rect">
            <a:avLst/>
          </a:prstGeom>
          <a:blipFill>
            <a:blip r:embed="rId7">
              <a:alphaModFix/>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B2A"/>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solidFill>
                  <a:srgbClr val="000000"/>
                </a:solidFill>
              </a:rPr>
              <a:t>5.3 - Consequences of Cyberbullying - Alyssa</a:t>
            </a:r>
          </a:p>
        </p:txBody>
      </p:sp>
      <p:sp>
        <p:nvSpPr>
          <p:cNvPr id="100" name="Shape 100"/>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a:spcBef>
                <a:spcPts val="0"/>
              </a:spcBef>
              <a:buNone/>
            </a:pPr>
            <a:r>
              <a:rPr lang="en"/>
              <a:t>Because of social media like twitter, instagram, facebook, snapchat, etc. cyber bullying has become a big issue because the offenders don’t have to show their face and they feel safer that way. </a:t>
            </a:r>
          </a:p>
        </p:txBody>
      </p:sp>
      <p:pic>
        <p:nvPicPr>
          <p:cNvPr id="101" name="Shape 101"/>
          <p:cNvPicPr preferRelativeResize="0"/>
          <p:nvPr/>
        </p:nvPicPr>
        <p:blipFill>
          <a:blip r:embed="rId3">
            <a:alphaModFix/>
          </a:blip>
          <a:stretch>
            <a:fillRect/>
          </a:stretch>
        </p:blipFill>
        <p:spPr>
          <a:xfrm>
            <a:off x="4890450" y="2506468"/>
            <a:ext cx="1048277" cy="1048299"/>
          </a:xfrm>
          <a:prstGeom prst="rect">
            <a:avLst/>
          </a:prstGeom>
          <a:noFill/>
          <a:ln>
            <a:noFill/>
          </a:ln>
        </p:spPr>
      </p:pic>
      <p:pic>
        <p:nvPicPr>
          <p:cNvPr id="102" name="Shape 102"/>
          <p:cNvPicPr preferRelativeResize="0"/>
          <p:nvPr/>
        </p:nvPicPr>
        <p:blipFill>
          <a:blip r:embed="rId4">
            <a:alphaModFix/>
          </a:blip>
          <a:stretch>
            <a:fillRect/>
          </a:stretch>
        </p:blipFill>
        <p:spPr>
          <a:xfrm>
            <a:off x="3194788" y="2495393"/>
            <a:ext cx="1306910" cy="1070449"/>
          </a:xfrm>
          <a:prstGeom prst="rect">
            <a:avLst/>
          </a:prstGeom>
          <a:noFill/>
          <a:ln>
            <a:noFill/>
          </a:ln>
        </p:spPr>
      </p:pic>
      <p:pic>
        <p:nvPicPr>
          <p:cNvPr id="103" name="Shape 103"/>
          <p:cNvPicPr preferRelativeResize="0"/>
          <p:nvPr/>
        </p:nvPicPr>
        <p:blipFill>
          <a:blip r:embed="rId5">
            <a:alphaModFix/>
          </a:blip>
          <a:stretch>
            <a:fillRect/>
          </a:stretch>
        </p:blipFill>
        <p:spPr>
          <a:xfrm>
            <a:off x="1896824" y="2506481"/>
            <a:ext cx="1048275" cy="1048275"/>
          </a:xfrm>
          <a:prstGeom prst="rect">
            <a:avLst/>
          </a:prstGeom>
          <a:noFill/>
          <a:ln>
            <a:noFill/>
          </a:ln>
        </p:spPr>
      </p:pic>
      <p:pic>
        <p:nvPicPr>
          <p:cNvPr id="104" name="Shape 104"/>
          <p:cNvPicPr preferRelativeResize="0"/>
          <p:nvPr/>
        </p:nvPicPr>
        <p:blipFill>
          <a:blip r:embed="rId6">
            <a:alphaModFix/>
          </a:blip>
          <a:stretch>
            <a:fillRect/>
          </a:stretch>
        </p:blipFill>
        <p:spPr>
          <a:xfrm>
            <a:off x="551525" y="2552343"/>
            <a:ext cx="956549" cy="956549"/>
          </a:xfrm>
          <a:prstGeom prst="rect">
            <a:avLst/>
          </a:prstGeom>
          <a:noFill/>
          <a:ln>
            <a:noFill/>
          </a:ln>
        </p:spPr>
      </p:pic>
      <p:sp>
        <p:nvSpPr>
          <p:cNvPr id="105" name="Shape 105">
            <a:hlinkClick r:id="rId7"/>
          </p:cNvPr>
          <p:cNvSpPr/>
          <p:nvPr/>
        </p:nvSpPr>
        <p:spPr>
          <a:xfrm>
            <a:off x="6162575" y="2029475"/>
            <a:ext cx="2669725" cy="2002300"/>
          </a:xfrm>
          <a:prstGeom prst="rect">
            <a:avLst/>
          </a:prstGeom>
          <a:blipFill>
            <a:blip r:embed="rId8">
              <a:alphaModFix/>
            </a:blip>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27E5"/>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5.6 - Analyzing Privacy Policies- Averie</a:t>
            </a:r>
          </a:p>
        </p:txBody>
      </p:sp>
      <p:sp>
        <p:nvSpPr>
          <p:cNvPr id="111" name="Shape 111"/>
          <p:cNvSpPr txBox="1">
            <a:spLocks noGrp="1"/>
          </p:cNvSpPr>
          <p:nvPr>
            <p:ph type="body" idx="1"/>
          </p:nvPr>
        </p:nvSpPr>
        <p:spPr>
          <a:xfrm>
            <a:off x="311700" y="1228225"/>
            <a:ext cx="8520599" cy="2113200"/>
          </a:xfrm>
          <a:prstGeom prst="rect">
            <a:avLst/>
          </a:prstGeom>
        </p:spPr>
        <p:txBody>
          <a:bodyPr lIns="91425" tIns="91425" rIns="91425" bIns="91425" anchor="t" anchorCtr="0">
            <a:noAutofit/>
          </a:bodyPr>
          <a:lstStyle/>
          <a:p>
            <a:pPr marL="457200" lvl="0" indent="-228600" rtl="0">
              <a:spcBef>
                <a:spcPts val="0"/>
              </a:spcBef>
              <a:buClr>
                <a:schemeClr val="accent1"/>
              </a:buClr>
            </a:pPr>
            <a:r>
              <a:rPr lang="en" b="1">
                <a:solidFill>
                  <a:schemeClr val="accent1"/>
                </a:solidFill>
              </a:rPr>
              <a:t>Privacy policies tell you how the site will use and protect your personal information.</a:t>
            </a:r>
          </a:p>
          <a:p>
            <a:pPr marL="457200" lvl="0" indent="-228600" rtl="0">
              <a:spcBef>
                <a:spcPts val="0"/>
              </a:spcBef>
              <a:buClr>
                <a:schemeClr val="accent1"/>
              </a:buClr>
            </a:pPr>
            <a:r>
              <a:rPr lang="en" b="1">
                <a:solidFill>
                  <a:schemeClr val="accent1"/>
                </a:solidFill>
              </a:rPr>
              <a:t>Scammers can hide dangerous secrets about what they can do with your information in privacy policies.</a:t>
            </a:r>
          </a:p>
          <a:p>
            <a:pPr marL="457200" lvl="0" indent="-228600">
              <a:spcBef>
                <a:spcPts val="0"/>
              </a:spcBef>
              <a:buClr>
                <a:schemeClr val="accent1"/>
              </a:buClr>
            </a:pPr>
            <a:r>
              <a:rPr lang="en" b="1">
                <a:solidFill>
                  <a:schemeClr val="accent1"/>
                </a:solidFill>
              </a:rPr>
              <a:t>It is a great idea to read or scan through the Terms of Service/Use before making an account.</a:t>
            </a:r>
          </a:p>
        </p:txBody>
      </p:sp>
      <p:pic>
        <p:nvPicPr>
          <p:cNvPr id="112" name="Shape 112"/>
          <p:cNvPicPr preferRelativeResize="0"/>
          <p:nvPr/>
        </p:nvPicPr>
        <p:blipFill>
          <a:blip r:embed="rId3">
            <a:alphaModFix/>
          </a:blip>
          <a:stretch>
            <a:fillRect/>
          </a:stretch>
        </p:blipFill>
        <p:spPr>
          <a:xfrm>
            <a:off x="7005655" y="156324"/>
            <a:ext cx="1429225" cy="1071899"/>
          </a:xfrm>
          <a:prstGeom prst="rect">
            <a:avLst/>
          </a:prstGeom>
          <a:noFill/>
          <a:ln>
            <a:noFill/>
          </a:ln>
        </p:spPr>
      </p:pic>
      <p:sp>
        <p:nvSpPr>
          <p:cNvPr id="113" name="Shape 113">
            <a:hlinkClick r:id="rId4"/>
          </p:cNvPr>
          <p:cNvSpPr/>
          <p:nvPr/>
        </p:nvSpPr>
        <p:spPr>
          <a:xfrm>
            <a:off x="3453500" y="3240175"/>
            <a:ext cx="2321649" cy="1741224"/>
          </a:xfrm>
          <a:prstGeom prst="rect">
            <a:avLst/>
          </a:prstGeom>
          <a:blipFill>
            <a:blip r:embed="rId5">
              <a:alphaModFix/>
            </a:blip>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E57C"/>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solidFill>
                  <a:srgbClr val="000000"/>
                </a:solidFill>
              </a:rPr>
              <a:t>5.6 - Creating Passwords and Avoiding Scams - Jack</a:t>
            </a:r>
          </a:p>
        </p:txBody>
      </p:sp>
      <p:sp>
        <p:nvSpPr>
          <p:cNvPr id="119" name="Shape 119"/>
          <p:cNvSpPr txBox="1">
            <a:spLocks noGrp="1"/>
          </p:cNvSpPr>
          <p:nvPr>
            <p:ph type="body" idx="1"/>
          </p:nvPr>
        </p:nvSpPr>
        <p:spPr>
          <a:xfrm>
            <a:off x="311700" y="1266175"/>
            <a:ext cx="3999899" cy="3302700"/>
          </a:xfrm>
          <a:prstGeom prst="rect">
            <a:avLst/>
          </a:prstGeom>
        </p:spPr>
        <p:txBody>
          <a:bodyPr lIns="91425" tIns="91425" rIns="91425" bIns="91425" anchor="t" anchorCtr="0">
            <a:noAutofit/>
          </a:bodyPr>
          <a:lstStyle/>
          <a:p>
            <a:pPr lvl="0" rtl="0">
              <a:lnSpc>
                <a:spcPct val="100000"/>
              </a:lnSpc>
              <a:spcBef>
                <a:spcPts val="0"/>
              </a:spcBef>
              <a:buNone/>
            </a:pPr>
            <a:r>
              <a:rPr lang="en" sz="1600" b="1"/>
              <a:t>Passwords                                                                                                                                </a:t>
            </a:r>
          </a:p>
          <a:p>
            <a:pPr lvl="0" rtl="0">
              <a:lnSpc>
                <a:spcPct val="100000"/>
              </a:lnSpc>
              <a:spcBef>
                <a:spcPts val="0"/>
              </a:spcBef>
              <a:buNone/>
            </a:pPr>
            <a:r>
              <a:rPr lang="en" sz="1600"/>
              <a:t>Strong passwords are one of the simplest ways to protect your online accounts. The current most used passwords are “123456” and “password”, hence why there are so many hacking reports. One of the best ways to create passwords is to use a combination of letters, numbers, AND symbols, such as @, #, or &amp;.</a:t>
            </a:r>
          </a:p>
          <a:p>
            <a:pPr lvl="0">
              <a:lnSpc>
                <a:spcPct val="100000"/>
              </a:lnSpc>
              <a:spcBef>
                <a:spcPts val="0"/>
              </a:spcBef>
              <a:buNone/>
            </a:pPr>
            <a:r>
              <a:rPr lang="en" sz="1100"/>
              <a:t>                    </a:t>
            </a:r>
          </a:p>
        </p:txBody>
      </p:sp>
      <p:sp>
        <p:nvSpPr>
          <p:cNvPr id="120" name="Shape 120"/>
          <p:cNvSpPr txBox="1">
            <a:spLocks noGrp="1"/>
          </p:cNvSpPr>
          <p:nvPr>
            <p:ph type="body" idx="2"/>
          </p:nvPr>
        </p:nvSpPr>
        <p:spPr>
          <a:xfrm>
            <a:off x="4832400" y="1266175"/>
            <a:ext cx="3999899" cy="3302700"/>
          </a:xfrm>
          <a:prstGeom prst="rect">
            <a:avLst/>
          </a:prstGeom>
        </p:spPr>
        <p:txBody>
          <a:bodyPr lIns="91425" tIns="91425" rIns="91425" bIns="91425" anchor="t" anchorCtr="0">
            <a:noAutofit/>
          </a:bodyPr>
          <a:lstStyle/>
          <a:p>
            <a:pPr lvl="0" rtl="0">
              <a:lnSpc>
                <a:spcPct val="100000"/>
              </a:lnSpc>
              <a:spcBef>
                <a:spcPts val="0"/>
              </a:spcBef>
              <a:buNone/>
            </a:pPr>
            <a:r>
              <a:rPr lang="en" sz="1600" b="1"/>
              <a:t>Scams and Schemes </a:t>
            </a:r>
          </a:p>
          <a:p>
            <a:pPr lvl="0" rtl="0">
              <a:lnSpc>
                <a:spcPct val="100000"/>
              </a:lnSpc>
              <a:spcBef>
                <a:spcPts val="0"/>
              </a:spcBef>
              <a:buNone/>
            </a:pPr>
            <a:r>
              <a:rPr lang="en" sz="1600"/>
              <a:t>Scams on the internet are more apparent than ever, and are reaching more people than they used to. Some good ways to avoid are the following: </a:t>
            </a:r>
            <a:r>
              <a:rPr lang="en" sz="1600" u="sng"/>
              <a:t>Avoid</a:t>
            </a:r>
            <a:r>
              <a:rPr lang="en" sz="1600"/>
              <a:t> suspicious websites, </a:t>
            </a:r>
            <a:r>
              <a:rPr lang="en" sz="1600" u="sng"/>
              <a:t>don’t</a:t>
            </a:r>
            <a:r>
              <a:rPr lang="en" sz="1600"/>
              <a:t> click on links in emails, </a:t>
            </a:r>
            <a:r>
              <a:rPr lang="en" sz="1600" u="sng"/>
              <a:t>don’t</a:t>
            </a:r>
            <a:r>
              <a:rPr lang="en" sz="1600"/>
              <a:t> friend strangers on social media, and keep your social security to </a:t>
            </a:r>
            <a:r>
              <a:rPr lang="en" sz="1600" u="sng"/>
              <a:t>yourself</a:t>
            </a:r>
            <a:r>
              <a:rPr lang="en" sz="1600"/>
              <a:t>. </a:t>
            </a:r>
          </a:p>
          <a:p>
            <a:pPr lvl="0">
              <a:spcBef>
                <a:spcPts val="0"/>
              </a:spcBef>
              <a:buNone/>
            </a:pPr>
            <a:endParaRPr/>
          </a:p>
        </p:txBody>
      </p:sp>
      <p:pic>
        <p:nvPicPr>
          <p:cNvPr id="121" name="Shape 121"/>
          <p:cNvPicPr preferRelativeResize="0"/>
          <p:nvPr/>
        </p:nvPicPr>
        <p:blipFill>
          <a:blip r:embed="rId3">
            <a:alphaModFix/>
          </a:blip>
          <a:stretch>
            <a:fillRect/>
          </a:stretch>
        </p:blipFill>
        <p:spPr>
          <a:xfrm>
            <a:off x="850071" y="4055980"/>
            <a:ext cx="1087525" cy="1087525"/>
          </a:xfrm>
          <a:prstGeom prst="rect">
            <a:avLst/>
          </a:prstGeom>
          <a:noFill/>
          <a:ln>
            <a:noFill/>
          </a:ln>
        </p:spPr>
      </p:pic>
      <p:pic>
        <p:nvPicPr>
          <p:cNvPr id="122" name="Shape 122"/>
          <p:cNvPicPr preferRelativeResize="0"/>
          <p:nvPr/>
        </p:nvPicPr>
        <p:blipFill>
          <a:blip r:embed="rId4">
            <a:alphaModFix/>
          </a:blip>
          <a:stretch>
            <a:fillRect/>
          </a:stretch>
        </p:blipFill>
        <p:spPr>
          <a:xfrm>
            <a:off x="7330832" y="3607550"/>
            <a:ext cx="1501467" cy="1351325"/>
          </a:xfrm>
          <a:prstGeom prst="rect">
            <a:avLst/>
          </a:prstGeom>
          <a:noFill/>
          <a:ln>
            <a:noFill/>
          </a:ln>
        </p:spPr>
      </p:pic>
      <p:sp>
        <p:nvSpPr>
          <p:cNvPr id="123" name="Shape 123">
            <a:hlinkClick r:id="rId5"/>
          </p:cNvPr>
          <p:cNvSpPr/>
          <p:nvPr/>
        </p:nvSpPr>
        <p:spPr>
          <a:xfrm>
            <a:off x="3916801" y="3844307"/>
            <a:ext cx="1501474" cy="1126116"/>
          </a:xfrm>
          <a:prstGeom prst="rect">
            <a:avLst/>
          </a:prstGeom>
          <a:blipFill>
            <a:blip r:embed="rId6">
              <a:alphaModFix/>
            </a:blip>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B2A"/>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4" y="226268"/>
            <a:ext cx="8520599" cy="707399"/>
          </a:xfrm>
          <a:prstGeom prst="rect">
            <a:avLst/>
          </a:prstGeom>
        </p:spPr>
        <p:txBody>
          <a:bodyPr lIns="91425" tIns="91425" rIns="91425" bIns="91425" anchor="t" anchorCtr="0">
            <a:noAutofit/>
          </a:bodyPr>
          <a:lstStyle/>
          <a:p>
            <a:pPr lvl="0">
              <a:spcBef>
                <a:spcPts val="0"/>
              </a:spcBef>
              <a:buNone/>
            </a:pPr>
            <a:r>
              <a:rPr lang="en">
                <a:solidFill>
                  <a:srgbClr val="000000"/>
                </a:solidFill>
              </a:rPr>
              <a:t>5.7</a:t>
            </a:r>
            <a:r>
              <a:rPr lang="en"/>
              <a:t>                                                                 </a:t>
            </a:r>
            <a:r>
              <a:rPr lang="en" b="0"/>
              <a:t>Lilly Cloud</a:t>
            </a:r>
          </a:p>
        </p:txBody>
      </p:sp>
      <p:sp>
        <p:nvSpPr>
          <p:cNvPr id="129" name="Shape 129"/>
          <p:cNvSpPr txBox="1">
            <a:spLocks noGrp="1"/>
          </p:cNvSpPr>
          <p:nvPr>
            <p:ph type="body" idx="1"/>
          </p:nvPr>
        </p:nvSpPr>
        <p:spPr>
          <a:xfrm>
            <a:off x="981625" y="410175"/>
            <a:ext cx="7637399" cy="2931300"/>
          </a:xfrm>
          <a:prstGeom prst="rect">
            <a:avLst/>
          </a:prstGeom>
        </p:spPr>
        <p:txBody>
          <a:bodyPr lIns="91425" tIns="91425" rIns="91425" bIns="91425" anchor="t" anchorCtr="0">
            <a:noAutofit/>
          </a:bodyPr>
          <a:lstStyle/>
          <a:p>
            <a:pPr lvl="0" rtl="0">
              <a:spcBef>
                <a:spcPts val="0"/>
              </a:spcBef>
              <a:buNone/>
            </a:pPr>
            <a:r>
              <a:rPr lang="en" b="1"/>
              <a:t>Recognize and explain the need for protecting privacy in order to preserve an online digital footprint.</a:t>
            </a:r>
          </a:p>
          <a:p>
            <a:pPr lvl="0" rtl="0">
              <a:spcBef>
                <a:spcPts val="0"/>
              </a:spcBef>
              <a:buNone/>
            </a:pPr>
            <a:r>
              <a:rPr lang="en" b="1"/>
              <a:t>Basically, why is it important to stay safe online?</a:t>
            </a:r>
          </a:p>
          <a:p>
            <a:pPr lvl="0" rtl="0">
              <a:spcBef>
                <a:spcPts val="0"/>
              </a:spcBef>
              <a:buNone/>
            </a:pPr>
            <a:r>
              <a:rPr lang="en"/>
              <a:t>Interview Questions: </a:t>
            </a:r>
          </a:p>
          <a:p>
            <a:pPr lvl="0" rtl="0">
              <a:spcBef>
                <a:spcPts val="0"/>
              </a:spcBef>
              <a:spcAft>
                <a:spcPts val="0"/>
              </a:spcAft>
              <a:buNone/>
            </a:pPr>
            <a:r>
              <a:rPr lang="en" sz="1100">
                <a:solidFill>
                  <a:srgbClr val="000000"/>
                </a:solidFill>
                <a:latin typeface="Arial"/>
                <a:ea typeface="Arial"/>
                <a:cs typeface="Arial"/>
                <a:sym typeface="Arial"/>
              </a:rPr>
              <a:t>Questions</a:t>
            </a:r>
          </a:p>
          <a:p>
            <a:pPr marL="457200" lvl="0" indent="-228600" rtl="0">
              <a:spcBef>
                <a:spcPts val="0"/>
              </a:spcBef>
              <a:buAutoNum type="arabicPeriod"/>
            </a:pPr>
            <a:r>
              <a:rPr lang="en"/>
              <a:t>Why is it important to keep your information private online?</a:t>
            </a:r>
          </a:p>
          <a:p>
            <a:pPr marL="457200" lvl="0" indent="-228600" rtl="0">
              <a:spcBef>
                <a:spcPts val="0"/>
              </a:spcBef>
              <a:buAutoNum type="arabicPeriod"/>
            </a:pPr>
            <a:r>
              <a:rPr lang="en"/>
              <a:t>What advice do you have for those who want to stay safe?</a:t>
            </a:r>
          </a:p>
          <a:p>
            <a:pPr marL="457200" lvl="0" indent="-228600" rtl="0">
              <a:spcBef>
                <a:spcPts val="0"/>
              </a:spcBef>
              <a:buAutoNum type="arabicPeriod"/>
            </a:pPr>
            <a:r>
              <a:rPr lang="en"/>
              <a:t>What are the possible consequences for not keeping your information safe?</a:t>
            </a:r>
          </a:p>
          <a:p>
            <a:pPr lvl="0" rtl="0">
              <a:spcBef>
                <a:spcPts val="0"/>
              </a:spcBef>
              <a:buNone/>
            </a:pPr>
            <a:endParaRPr/>
          </a:p>
          <a:p>
            <a:pPr lvl="0" rtl="0">
              <a:spcBef>
                <a:spcPts val="0"/>
              </a:spcBef>
              <a:buNone/>
            </a:pPr>
            <a:endParaRPr/>
          </a:p>
        </p:txBody>
      </p:sp>
      <p:pic>
        <p:nvPicPr>
          <p:cNvPr id="130" name="Shape 130"/>
          <p:cNvPicPr preferRelativeResize="0"/>
          <p:nvPr/>
        </p:nvPicPr>
        <p:blipFill>
          <a:blip r:embed="rId3">
            <a:alphaModFix/>
          </a:blip>
          <a:stretch>
            <a:fillRect/>
          </a:stretch>
        </p:blipFill>
        <p:spPr>
          <a:xfrm>
            <a:off x="7267700" y="1082202"/>
            <a:ext cx="1261875" cy="1261875"/>
          </a:xfrm>
          <a:prstGeom prst="rect">
            <a:avLst/>
          </a:prstGeom>
          <a:noFill/>
          <a:ln>
            <a:noFill/>
          </a:ln>
        </p:spPr>
      </p:pic>
      <p:sp>
        <p:nvSpPr>
          <p:cNvPr id="131" name="Shape 131">
            <a:hlinkClick r:id="rId4"/>
          </p:cNvPr>
          <p:cNvSpPr/>
          <p:nvPr/>
        </p:nvSpPr>
        <p:spPr>
          <a:xfrm>
            <a:off x="6894750" y="3579875"/>
            <a:ext cx="2015875" cy="1511900"/>
          </a:xfrm>
          <a:prstGeom prst="rect">
            <a:avLst/>
          </a:prstGeom>
          <a:blipFill>
            <a:blip r:embed="rId5">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61900" y="4067300"/>
            <a:ext cx="5998800" cy="598799"/>
          </a:xfrm>
          <a:prstGeom prst="rect">
            <a:avLst/>
          </a:prstGeom>
        </p:spPr>
        <p:txBody>
          <a:bodyPr lIns="91425" tIns="91425" rIns="91425" bIns="91425" anchor="ctr" anchorCtr="0">
            <a:noAutofit/>
          </a:bodyPr>
          <a:lstStyle/>
          <a:p>
            <a:pPr lvl="0">
              <a:spcBef>
                <a:spcPts val="0"/>
              </a:spcBef>
              <a:buNone/>
            </a:pPr>
            <a:r>
              <a:rPr lang="en" b="1">
                <a:solidFill>
                  <a:srgbClr val="0B5394"/>
                </a:solidFill>
              </a:rPr>
              <a:t>Thanks for listening! Remember to be safe online!</a:t>
            </a:r>
          </a:p>
        </p:txBody>
      </p:sp>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PT Sans Narrow</vt:lpstr>
      <vt:lpstr>Open Sans</vt:lpstr>
      <vt:lpstr>tropic</vt:lpstr>
      <vt:lpstr>Digital Citizenship</vt:lpstr>
      <vt:lpstr>5.2 … Responsible Uses for Technology- Meghan</vt:lpstr>
      <vt:lpstr>5.2 - Consequences for participating in illegal activities - Paige</vt:lpstr>
      <vt:lpstr>5.3 - Characteristics of Cyberbullying - Jaylon</vt:lpstr>
      <vt:lpstr>5.3 - Consequences of Cyberbullying - Alyssa</vt:lpstr>
      <vt:lpstr>5.6 - Analyzing Privacy Policies- Averie</vt:lpstr>
      <vt:lpstr>5.6 - Creating Passwords and Avoiding Scams - Jack</vt:lpstr>
      <vt:lpstr>5.7                                                                 Lilly Cloud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dc:title>
  <dc:creator>Scott Snodgrass</dc:creator>
  <cp:lastModifiedBy>Scott Snodgrass</cp:lastModifiedBy>
  <cp:revision>2</cp:revision>
  <dcterms:modified xsi:type="dcterms:W3CDTF">2016-02-11T13:56:30Z</dcterms:modified>
</cp:coreProperties>
</file>