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matic SC" panose="020B0604020202020204" charset="0"/>
      <p:regular r:id="rId25"/>
      <p:bold r:id="rId26"/>
    </p:embeddedFont>
    <p:embeddedFont>
      <p:font typeface="Source Code Pro" panose="020B0604020202020204" charset="0"/>
      <p:regular r:id="rId27"/>
      <p:bold r:id="rId28"/>
    </p:embeddedFont>
    <p:embeddedFont>
      <p:font typeface="Comic Sans MS" panose="030F0702030302020204" pitchFamily="66"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82" y="-3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893228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599"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passwordsgenerator.ne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319500" y="4230575"/>
            <a:ext cx="5998800" cy="598799"/>
          </a:xfrm>
          <a:prstGeom prst="rect">
            <a:avLst/>
          </a:prstGeom>
        </p:spPr>
        <p:txBody>
          <a:bodyPr lIns="91425" tIns="91425" rIns="91425" bIns="91425" anchor="ctr" anchorCtr="0">
            <a:noAutofit/>
          </a:bodyPr>
          <a:lstStyle/>
          <a:p>
            <a:pPr lvl="0">
              <a:spcBef>
                <a:spcPts val="0"/>
              </a:spcBef>
              <a:buNone/>
            </a:pPr>
            <a:endParaRPr/>
          </a:p>
        </p:txBody>
      </p:sp>
      <p:sp>
        <p:nvSpPr>
          <p:cNvPr id="57" name="Shape 57">
            <a:hlinkClick r:id=""/>
          </p:cNvPr>
          <p:cNvSpPr/>
          <p:nvPr/>
        </p:nvSpPr>
        <p:spPr>
          <a:xfrm>
            <a:off x="1219683" y="0"/>
            <a:ext cx="6857991" cy="5143500"/>
          </a:xfrm>
          <a:prstGeom prst="rect">
            <a:avLst/>
          </a:prstGeom>
          <a:blipFill>
            <a:blip r:embed="rId3">
              <a:alphaModFix/>
            </a:blip>
            <a:stretch>
              <a:fillRect/>
            </a:stretch>
          </a:blipFill>
          <a:ln>
            <a:noFill/>
          </a:ln>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Personal Relations</a:t>
            </a:r>
          </a:p>
        </p:txBody>
      </p:sp>
      <p:sp>
        <p:nvSpPr>
          <p:cNvPr id="118" name="Shape 118"/>
          <p:cNvSpPr txBox="1">
            <a:spLocks noGrp="1"/>
          </p:cNvSpPr>
          <p:nvPr>
            <p:ph type="body" idx="1"/>
          </p:nvPr>
        </p:nvSpPr>
        <p:spPr>
          <a:xfrm>
            <a:off x="-24900" y="1093850"/>
            <a:ext cx="9193799" cy="4257599"/>
          </a:xfrm>
          <a:prstGeom prst="rect">
            <a:avLst/>
          </a:prstGeom>
          <a:solidFill>
            <a:schemeClr val="dk1"/>
          </a:solidFill>
        </p:spPr>
        <p:txBody>
          <a:bodyPr lIns="91425" tIns="91425" rIns="91425" bIns="91425" anchor="t" anchorCtr="0">
            <a:noAutofit/>
          </a:bodyPr>
          <a:lstStyle/>
          <a:p>
            <a:pPr marL="457200" lvl="0" indent="-381000" rtl="0">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Harassment in the meaning of ¨flirting¨ </a:t>
            </a:r>
          </a:p>
          <a:p>
            <a:pPr marL="457200" lvl="0" indent="-381000" rtl="0">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Name calling in the meaning of ¨flirting¨</a:t>
            </a:r>
          </a:p>
          <a:p>
            <a:pPr marL="457200" lvl="0" indent="-381000" rtl="0">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Breakups. So they feel the need to bully</a:t>
            </a:r>
          </a:p>
          <a:p>
            <a:pPr marL="457200" lvl="0" indent="-381000" rtl="0">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Online fights about relationships</a:t>
            </a:r>
          </a:p>
        </p:txBody>
      </p:sp>
      <p:pic>
        <p:nvPicPr>
          <p:cNvPr id="119" name="Shape 119"/>
          <p:cNvPicPr preferRelativeResize="0"/>
          <p:nvPr/>
        </p:nvPicPr>
        <p:blipFill>
          <a:blip r:embed="rId3">
            <a:alphaModFix/>
          </a:blip>
          <a:stretch>
            <a:fillRect/>
          </a:stretch>
        </p:blipFill>
        <p:spPr>
          <a:xfrm>
            <a:off x="6639375" y="1809577"/>
            <a:ext cx="2243099" cy="27650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0" y="0"/>
            <a:ext cx="9144000" cy="1228500"/>
          </a:xfrm>
          <a:prstGeom prst="rect">
            <a:avLst/>
          </a:prstGeom>
          <a:solidFill>
            <a:schemeClr val="dk1"/>
          </a:solidFill>
        </p:spPr>
        <p:txBody>
          <a:bodyPr lIns="91425" tIns="91425" rIns="91425" bIns="91425" anchor="t" anchorCtr="0">
            <a:noAutofit/>
          </a:bodyPr>
          <a:lstStyle/>
          <a:p>
            <a:pPr lvl="0" algn="ctr">
              <a:spcBef>
                <a:spcPts val="0"/>
              </a:spcBef>
              <a:buNone/>
            </a:pPr>
            <a:r>
              <a:rPr lang="en" sz="4800"/>
              <a:t>RECOGNITION</a:t>
            </a:r>
          </a:p>
        </p:txBody>
      </p:sp>
      <p:sp>
        <p:nvSpPr>
          <p:cNvPr id="125" name="Shape 125"/>
          <p:cNvSpPr txBox="1">
            <a:spLocks noGrp="1"/>
          </p:cNvSpPr>
          <p:nvPr>
            <p:ph type="body" idx="1"/>
          </p:nvPr>
        </p:nvSpPr>
        <p:spPr>
          <a:xfrm>
            <a:off x="311700" y="1228675"/>
            <a:ext cx="8520599" cy="3765300"/>
          </a:xfrm>
          <a:prstGeom prst="rect">
            <a:avLst/>
          </a:prstGeom>
        </p:spPr>
        <p:txBody>
          <a:bodyPr lIns="91425" tIns="91425" rIns="91425" bIns="91425" anchor="t" anchorCtr="0">
            <a:noAutofit/>
          </a:bodyPr>
          <a:lstStyle/>
          <a:p>
            <a:pPr marL="457200" lvl="0" indent="-228600" rtl="0">
              <a:spcBef>
                <a:spcPts val="0"/>
              </a:spcBef>
              <a:spcAft>
                <a:spcPts val="0"/>
              </a:spcAft>
              <a:buFont typeface="Comic Sans MS"/>
              <a:buChar char="❖"/>
            </a:pPr>
            <a:r>
              <a:rPr lang="en">
                <a:solidFill>
                  <a:srgbClr val="000000"/>
                </a:solidFill>
                <a:highlight>
                  <a:srgbClr val="FFFFFF"/>
                </a:highlight>
                <a:latin typeface="Comic Sans MS"/>
                <a:ea typeface="Comic Sans MS"/>
                <a:cs typeface="Comic Sans MS"/>
                <a:sym typeface="Comic Sans MS"/>
              </a:rPr>
              <a:t>School officials must recognize that what initially appears to be an online threat could be any of the following:</a:t>
            </a:r>
          </a:p>
          <a:p>
            <a:pPr marL="457200" lvl="0" indent="-228600" rtl="0">
              <a:spcBef>
                <a:spcPts val="0"/>
              </a:spcBef>
              <a:spcAft>
                <a:spcPts val="0"/>
              </a:spcAft>
              <a:buFont typeface="Comic Sans MS"/>
              <a:buChar char="❖"/>
            </a:pPr>
            <a:r>
              <a:rPr lang="en">
                <a:solidFill>
                  <a:srgbClr val="000000"/>
                </a:solidFill>
                <a:highlight>
                  <a:srgbClr val="FFFFFF"/>
                </a:highlight>
                <a:latin typeface="Comic Sans MS"/>
                <a:ea typeface="Comic Sans MS"/>
                <a:cs typeface="Comic Sans MS"/>
                <a:sym typeface="Comic Sans MS"/>
              </a:rPr>
              <a:t>A joke, parody, or game</a:t>
            </a:r>
          </a:p>
          <a:p>
            <a:pPr marL="457200" lvl="0" indent="-228600" rtl="0">
              <a:spcBef>
                <a:spcPts val="0"/>
              </a:spcBef>
              <a:spcAft>
                <a:spcPts val="0"/>
              </a:spcAft>
              <a:buFont typeface="Comic Sans MS"/>
              <a:buChar char="❖"/>
            </a:pPr>
            <a:r>
              <a:rPr lang="en">
                <a:solidFill>
                  <a:srgbClr val="000000"/>
                </a:solidFill>
                <a:highlight>
                  <a:srgbClr val="FFFFFF"/>
                </a:highlight>
                <a:latin typeface="Comic Sans MS"/>
                <a:ea typeface="Comic Sans MS"/>
                <a:cs typeface="Comic Sans MS"/>
                <a:sym typeface="Comic Sans MS"/>
              </a:rPr>
              <a:t>A false rumor that was started</a:t>
            </a:r>
          </a:p>
          <a:p>
            <a:pPr marL="457200" lvl="0" indent="-228600" rtl="0">
              <a:spcBef>
                <a:spcPts val="0"/>
              </a:spcBef>
              <a:spcAft>
                <a:spcPts val="0"/>
              </a:spcAft>
              <a:buFont typeface="Comic Sans MS"/>
              <a:buChar char="❖"/>
            </a:pPr>
            <a:r>
              <a:rPr lang="en">
                <a:solidFill>
                  <a:srgbClr val="000000"/>
                </a:solidFill>
                <a:highlight>
                  <a:srgbClr val="FFFFFF"/>
                </a:highlight>
                <a:latin typeface="Comic Sans MS"/>
                <a:ea typeface="Comic Sans MS"/>
                <a:cs typeface="Comic Sans MS"/>
                <a:sym typeface="Comic Sans MS"/>
              </a:rPr>
              <a:t>Items that were posted by someone impersonating another person to get that person in trouble</a:t>
            </a:r>
          </a:p>
          <a:p>
            <a:pPr marL="457200" lvl="0" indent="-228600" rtl="0">
              <a:spcBef>
                <a:spcPts val="0"/>
              </a:spcBef>
              <a:spcAft>
                <a:spcPts val="0"/>
              </a:spcAft>
              <a:buFont typeface="Comic Sans MS"/>
              <a:buChar char="❖"/>
            </a:pPr>
            <a:r>
              <a:rPr lang="en">
                <a:solidFill>
                  <a:srgbClr val="000000"/>
                </a:solidFill>
                <a:highlight>
                  <a:srgbClr val="FFFFFF"/>
                </a:highlight>
                <a:latin typeface="Comic Sans MS"/>
                <a:ea typeface="Comic Sans MS"/>
                <a:cs typeface="Comic Sans MS"/>
                <a:sym typeface="Comic Sans MS"/>
              </a:rPr>
              <a:t>stressful material posted by a depressed or angry teen that could start a violent or suicidal intention, but does not represent an immediate threat</a:t>
            </a:r>
          </a:p>
          <a:p>
            <a:pPr lvl="0" rtl="0">
              <a:spcBef>
                <a:spcPts val="0"/>
              </a:spcBef>
              <a:spcAft>
                <a:spcPts val="0"/>
              </a:spcAft>
              <a:buNone/>
            </a:pPr>
            <a:endParaRPr>
              <a:latin typeface="Comic Sans MS"/>
              <a:ea typeface="Comic Sans MS"/>
              <a:cs typeface="Comic Sans MS"/>
              <a:sym typeface="Comic Sans MS"/>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sz="4800"/>
              <a:t>RECOGNITION</a:t>
            </a:r>
          </a:p>
        </p:txBody>
      </p:sp>
      <p:sp>
        <p:nvSpPr>
          <p:cNvPr id="131" name="Shape 131"/>
          <p:cNvSpPr txBox="1">
            <a:spLocks noGrp="1"/>
          </p:cNvSpPr>
          <p:nvPr>
            <p:ph type="body" idx="1"/>
          </p:nvPr>
        </p:nvSpPr>
        <p:spPr>
          <a:xfrm>
            <a:off x="0" y="1162175"/>
            <a:ext cx="9144000" cy="3981300"/>
          </a:xfrm>
          <a:prstGeom prst="rect">
            <a:avLst/>
          </a:prstGeom>
          <a:solidFill>
            <a:schemeClr val="dk1"/>
          </a:solidFill>
        </p:spPr>
        <p:txBody>
          <a:bodyPr lIns="91425" tIns="91425" rIns="91425" bIns="91425" anchor="t" anchorCtr="0">
            <a:noAutofit/>
          </a:bodyPr>
          <a:lstStyle/>
          <a:p>
            <a:pPr lvl="0" rtl="0">
              <a:spcBef>
                <a:spcPts val="0"/>
              </a:spcBef>
              <a:spcAft>
                <a:spcPts val="0"/>
              </a:spcAft>
              <a:buNone/>
            </a:pPr>
            <a:r>
              <a:rPr lang="en">
                <a:solidFill>
                  <a:srgbClr val="000000"/>
                </a:solidFill>
                <a:latin typeface="Comic Sans MS"/>
                <a:ea typeface="Comic Sans MS"/>
                <a:cs typeface="Comic Sans MS"/>
                <a:sym typeface="Comic Sans MS"/>
              </a:rPr>
              <a:t>Students must understand the following:</a:t>
            </a:r>
          </a:p>
          <a:p>
            <a:pPr lvl="0" rtl="0">
              <a:spcBef>
                <a:spcPts val="0"/>
              </a:spcBef>
              <a:spcAft>
                <a:spcPts val="0"/>
              </a:spcAft>
              <a:buNone/>
            </a:pPr>
            <a:endParaRPr>
              <a:solidFill>
                <a:srgbClr val="000000"/>
              </a:solidFill>
              <a:latin typeface="Comic Sans MS"/>
              <a:ea typeface="Comic Sans MS"/>
              <a:cs typeface="Comic Sans MS"/>
              <a:sym typeface="Comic Sans MS"/>
            </a:endParaRPr>
          </a:p>
          <a:p>
            <a:pPr lvl="0" rtl="0">
              <a:spcBef>
                <a:spcPts val="0"/>
              </a:spcBef>
              <a:spcAft>
                <a:spcPts val="0"/>
              </a:spcAft>
              <a:buNone/>
            </a:pPr>
            <a:endParaRPr>
              <a:solidFill>
                <a:srgbClr val="000000"/>
              </a:solidFill>
              <a:latin typeface="Comic Sans MS"/>
              <a:ea typeface="Comic Sans MS"/>
              <a:cs typeface="Comic Sans MS"/>
              <a:sym typeface="Comic Sans MS"/>
            </a:endParaRPr>
          </a:p>
          <a:p>
            <a:pPr marL="457200" lvl="0" indent="-228600" rtl="0">
              <a:spcBef>
                <a:spcPts val="0"/>
              </a:spcBef>
              <a:spcAft>
                <a:spcPts val="0"/>
              </a:spcAft>
              <a:buClr>
                <a:srgbClr val="000000"/>
              </a:buClr>
              <a:buFont typeface="Comic Sans MS"/>
              <a:buChar char="❖"/>
            </a:pPr>
            <a:r>
              <a:rPr lang="en" b="1">
                <a:solidFill>
                  <a:srgbClr val="000000"/>
                </a:solidFill>
                <a:latin typeface="Comic Sans MS"/>
                <a:ea typeface="Comic Sans MS"/>
                <a:cs typeface="Comic Sans MS"/>
                <a:sym typeface="Comic Sans MS"/>
              </a:rPr>
              <a:t>Don’t make threats online</a:t>
            </a:r>
            <a:r>
              <a:rPr lang="en">
                <a:solidFill>
                  <a:srgbClr val="000000"/>
                </a:solidFill>
                <a:latin typeface="Comic Sans MS"/>
                <a:ea typeface="Comic Sans MS"/>
                <a:cs typeface="Comic Sans MS"/>
                <a:sym typeface="Comic Sans MS"/>
              </a:rPr>
              <a:t> – Most adults won't be able to tell if the threat is real or just a joke. Students must understand that they can be costing someone's life. They could get suspended, expelled, or even arrested </a:t>
            </a:r>
          </a:p>
          <a:p>
            <a:pPr lvl="0" rtl="0">
              <a:spcBef>
                <a:spcPts val="0"/>
              </a:spcBef>
              <a:spcAft>
                <a:spcPts val="0"/>
              </a:spcAft>
              <a:buNone/>
            </a:pPr>
            <a:endParaRPr sz="2400">
              <a:solidFill>
                <a:srgbClr val="000000"/>
              </a:solidFill>
              <a:highlight>
                <a:srgbClr val="FFFFFF"/>
              </a:highlight>
              <a:latin typeface="Arial"/>
              <a:ea typeface="Arial"/>
              <a:cs typeface="Arial"/>
              <a:sym typeface="Arial"/>
            </a:endParaRPr>
          </a:p>
          <a:p>
            <a:pPr marL="457200" lvl="0" indent="-228600" rtl="0">
              <a:spcBef>
                <a:spcPts val="0"/>
              </a:spcBef>
              <a:spcAft>
                <a:spcPts val="0"/>
              </a:spcAft>
              <a:buClr>
                <a:srgbClr val="000000"/>
              </a:buClr>
              <a:buFont typeface="Comic Sans MS"/>
              <a:buChar char="❖"/>
            </a:pPr>
            <a:r>
              <a:rPr lang="en" b="1">
                <a:solidFill>
                  <a:srgbClr val="000000"/>
                </a:solidFill>
                <a:latin typeface="Comic Sans MS"/>
                <a:ea typeface="Comic Sans MS"/>
                <a:cs typeface="Comic Sans MS"/>
                <a:sym typeface="Comic Sans MS"/>
              </a:rPr>
              <a:t>Report threats or distressing material</a:t>
            </a:r>
            <a:r>
              <a:rPr lang="en">
                <a:solidFill>
                  <a:srgbClr val="000000"/>
                </a:solidFill>
                <a:latin typeface="Comic Sans MS"/>
                <a:ea typeface="Comic Sans MS"/>
                <a:cs typeface="Comic Sans MS"/>
                <a:sym typeface="Comic Sans MS"/>
              </a:rPr>
              <a:t> – If students see a threat online, they need to immediately report it to an adult.  It is very important to report this to an adult because if not, someone could be seriously injured.</a:t>
            </a:r>
          </a:p>
          <a:p>
            <a:pPr lvl="0">
              <a:spcBef>
                <a:spcPts val="0"/>
              </a:spcBef>
              <a:buNone/>
            </a:pPr>
            <a:endParaRPr>
              <a:solidFill>
                <a:srgbClr val="000000"/>
              </a:solidFill>
              <a:latin typeface="Comic Sans MS"/>
              <a:ea typeface="Comic Sans MS"/>
              <a:cs typeface="Comic Sans MS"/>
              <a:sym typeface="Comic Sans MS"/>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0" y="0"/>
            <a:ext cx="9144000" cy="1093800"/>
          </a:xfrm>
          <a:prstGeom prst="rect">
            <a:avLst/>
          </a:prstGeom>
          <a:solidFill>
            <a:schemeClr val="dk1"/>
          </a:solidFill>
        </p:spPr>
        <p:txBody>
          <a:bodyPr lIns="91425" tIns="91425" rIns="91425" bIns="91425" anchor="t" anchorCtr="0">
            <a:noAutofit/>
          </a:bodyPr>
          <a:lstStyle/>
          <a:p>
            <a:pPr lvl="0" algn="ctr">
              <a:spcBef>
                <a:spcPts val="0"/>
              </a:spcBef>
              <a:buNone/>
            </a:pPr>
            <a:r>
              <a:rPr lang="en"/>
              <a:t>The Impact of Cyberbullying</a:t>
            </a:r>
          </a:p>
        </p:txBody>
      </p:sp>
      <p:sp>
        <p:nvSpPr>
          <p:cNvPr id="137" name="Shape 137"/>
          <p:cNvSpPr txBox="1">
            <a:spLocks noGrp="1"/>
          </p:cNvSpPr>
          <p:nvPr>
            <p:ph type="body" idx="1"/>
          </p:nvPr>
        </p:nvSpPr>
        <p:spPr>
          <a:xfrm>
            <a:off x="0" y="1093800"/>
            <a:ext cx="9144000" cy="40497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The victim can have low self- esteem.</a:t>
            </a:r>
          </a:p>
          <a:p>
            <a:pPr marL="457200" lvl="0" indent="-381000" rtl="0">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They may become depressed.</a:t>
            </a:r>
          </a:p>
          <a:p>
            <a:pPr marL="457200" lvl="0" indent="-381000" rtl="0">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They may start using alcohol and drugs.</a:t>
            </a:r>
          </a:p>
          <a:p>
            <a:pPr marL="457200" lvl="0" indent="-381000" rtl="0">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Increased risk for suicidal thoughts.</a:t>
            </a:r>
          </a:p>
          <a:p>
            <a:pPr marL="457200" lvl="0" indent="-228600" rtl="0">
              <a:spcBef>
                <a:spcPts val="0"/>
              </a:spcBef>
              <a:buClr>
                <a:srgbClr val="000000"/>
              </a:buClr>
              <a:buFont typeface="Comic Sans MS"/>
              <a:buChar char="❖"/>
            </a:pPr>
            <a:r>
              <a:rPr lang="en" sz="2400">
                <a:solidFill>
                  <a:srgbClr val="000000"/>
                </a:solidFill>
                <a:latin typeface="Comic Sans MS"/>
                <a:ea typeface="Comic Sans MS"/>
                <a:cs typeface="Comic Sans MS"/>
                <a:sym typeface="Comic Sans MS"/>
              </a:rPr>
              <a:t>This can leave a lifelong effect on the cyberbully victim.</a:t>
            </a:r>
          </a:p>
          <a:p>
            <a:pPr marL="457200" lvl="0" indent="-381000" rtl="0">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They can possibly start to think                                   about committing suicide or                                successfully do it.                 </a:t>
            </a:r>
          </a:p>
        </p:txBody>
      </p:sp>
      <p:pic>
        <p:nvPicPr>
          <p:cNvPr id="138" name="Shape 138"/>
          <p:cNvPicPr preferRelativeResize="0"/>
          <p:nvPr/>
        </p:nvPicPr>
        <p:blipFill>
          <a:blip r:embed="rId3">
            <a:alphaModFix/>
          </a:blip>
          <a:stretch>
            <a:fillRect/>
          </a:stretch>
        </p:blipFill>
        <p:spPr>
          <a:xfrm>
            <a:off x="6119125" y="934812"/>
            <a:ext cx="2705100" cy="1685925"/>
          </a:xfrm>
          <a:prstGeom prst="rect">
            <a:avLst/>
          </a:prstGeom>
          <a:noFill/>
          <a:ln>
            <a:noFill/>
          </a:ln>
        </p:spPr>
      </p:pic>
      <p:pic>
        <p:nvPicPr>
          <p:cNvPr id="139" name="Shape 139"/>
          <p:cNvPicPr preferRelativeResize="0"/>
          <p:nvPr/>
        </p:nvPicPr>
        <p:blipFill>
          <a:blip r:embed="rId4">
            <a:alphaModFix/>
          </a:blip>
          <a:stretch>
            <a:fillRect/>
          </a:stretch>
        </p:blipFill>
        <p:spPr>
          <a:xfrm>
            <a:off x="5865000" y="3365250"/>
            <a:ext cx="3213350" cy="16389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92050"/>
            <a:ext cx="8520599" cy="1001700"/>
          </a:xfrm>
          <a:prstGeom prst="rect">
            <a:avLst/>
          </a:prstGeom>
        </p:spPr>
        <p:txBody>
          <a:bodyPr lIns="91425" tIns="91425" rIns="91425" bIns="91425" anchor="t" anchorCtr="0">
            <a:noAutofit/>
          </a:bodyPr>
          <a:lstStyle/>
          <a:p>
            <a:pPr lvl="0" algn="ctr" rtl="0">
              <a:spcBef>
                <a:spcPts val="0"/>
              </a:spcBef>
              <a:buNone/>
            </a:pPr>
            <a:r>
              <a:rPr lang="en"/>
              <a:t>Warning signs of a victim</a:t>
            </a:r>
          </a:p>
        </p:txBody>
      </p:sp>
      <p:sp>
        <p:nvSpPr>
          <p:cNvPr id="145" name="Shape 145"/>
          <p:cNvSpPr txBox="1">
            <a:spLocks noGrp="1"/>
          </p:cNvSpPr>
          <p:nvPr>
            <p:ph type="body" idx="1"/>
          </p:nvPr>
        </p:nvSpPr>
        <p:spPr>
          <a:xfrm>
            <a:off x="0" y="1093850"/>
            <a:ext cx="9144000" cy="4049700"/>
          </a:xfrm>
          <a:prstGeom prst="rect">
            <a:avLst/>
          </a:prstGeom>
          <a:solidFill>
            <a:schemeClr val="dk1"/>
          </a:solidFill>
        </p:spPr>
        <p:txBody>
          <a:bodyPr lIns="91425" tIns="91425" rIns="91425" bIns="91425" anchor="t" anchorCtr="0">
            <a:noAutofit/>
          </a:bodyPr>
          <a:lstStyle/>
          <a:p>
            <a:pPr marL="457200" lvl="0" indent="-228600" rtl="0">
              <a:spcBef>
                <a:spcPts val="0"/>
              </a:spcBef>
              <a:spcAft>
                <a:spcPts val="0"/>
              </a:spcAft>
              <a:buClr>
                <a:srgbClr val="000000"/>
              </a:buClr>
              <a:buFont typeface="Comic Sans MS"/>
              <a:buChar char="❖"/>
            </a:pPr>
            <a:r>
              <a:rPr lang="en">
                <a:solidFill>
                  <a:srgbClr val="000000"/>
                </a:solidFill>
                <a:latin typeface="Comic Sans MS"/>
                <a:ea typeface="Comic Sans MS"/>
                <a:cs typeface="Comic Sans MS"/>
                <a:sym typeface="Comic Sans MS"/>
              </a:rPr>
              <a:t>Suddenly stops using computer or cell phone</a:t>
            </a:r>
          </a:p>
          <a:p>
            <a:pPr marL="457200" lvl="0" indent="-228600" rtl="0">
              <a:spcBef>
                <a:spcPts val="0"/>
              </a:spcBef>
              <a:spcAft>
                <a:spcPts val="0"/>
              </a:spcAft>
              <a:buClr>
                <a:srgbClr val="000000"/>
              </a:buClr>
              <a:buFont typeface="Comic Sans MS"/>
              <a:buChar char="❖"/>
            </a:pPr>
            <a:r>
              <a:rPr lang="en">
                <a:solidFill>
                  <a:srgbClr val="000000"/>
                </a:solidFill>
                <a:latin typeface="Comic Sans MS"/>
                <a:ea typeface="Comic Sans MS"/>
                <a:cs typeface="Comic Sans MS"/>
                <a:sym typeface="Comic Sans MS"/>
              </a:rPr>
              <a:t>Nervous or jumpy when notifications appear</a:t>
            </a:r>
          </a:p>
          <a:p>
            <a:pPr marL="457200" lvl="0" indent="-228600" rtl="0">
              <a:spcBef>
                <a:spcPts val="0"/>
              </a:spcBef>
              <a:spcAft>
                <a:spcPts val="0"/>
              </a:spcAft>
              <a:buClr>
                <a:srgbClr val="000000"/>
              </a:buClr>
              <a:buFont typeface="Comic Sans MS"/>
              <a:buChar char="❖"/>
            </a:pPr>
            <a:r>
              <a:rPr lang="en">
                <a:solidFill>
                  <a:srgbClr val="000000"/>
                </a:solidFill>
                <a:latin typeface="Comic Sans MS"/>
                <a:ea typeface="Comic Sans MS"/>
                <a:cs typeface="Comic Sans MS"/>
                <a:sym typeface="Comic Sans MS"/>
              </a:rPr>
              <a:t>Scared to go to school</a:t>
            </a:r>
          </a:p>
          <a:p>
            <a:pPr marL="457200" lvl="0" indent="-228600" rtl="0">
              <a:spcBef>
                <a:spcPts val="0"/>
              </a:spcBef>
              <a:spcAft>
                <a:spcPts val="0"/>
              </a:spcAft>
              <a:buClr>
                <a:srgbClr val="000000"/>
              </a:buClr>
              <a:buFont typeface="Comic Sans MS"/>
              <a:buChar char="❖"/>
            </a:pPr>
            <a:r>
              <a:rPr lang="en">
                <a:solidFill>
                  <a:srgbClr val="000000"/>
                </a:solidFill>
                <a:latin typeface="Comic Sans MS"/>
                <a:ea typeface="Comic Sans MS"/>
                <a:cs typeface="Comic Sans MS"/>
                <a:sym typeface="Comic Sans MS"/>
              </a:rPr>
              <a:t>Always looks angry, depressed or frustrated after using computer or cell phone</a:t>
            </a:r>
          </a:p>
          <a:p>
            <a:pPr marL="457200" lvl="0" indent="-228600" rtl="0">
              <a:spcBef>
                <a:spcPts val="0"/>
              </a:spcBef>
              <a:spcAft>
                <a:spcPts val="0"/>
              </a:spcAft>
              <a:buClr>
                <a:srgbClr val="000000"/>
              </a:buClr>
              <a:buFont typeface="Comic Sans MS"/>
              <a:buChar char="❖"/>
            </a:pPr>
            <a:r>
              <a:rPr lang="en">
                <a:solidFill>
                  <a:srgbClr val="000000"/>
                </a:solidFill>
                <a:latin typeface="Comic Sans MS"/>
                <a:ea typeface="Comic Sans MS"/>
                <a:cs typeface="Comic Sans MS"/>
                <a:sym typeface="Comic Sans MS"/>
              </a:rPr>
              <a:t>Avoids discussions about what they are doing on computer or cell phone</a:t>
            </a:r>
          </a:p>
          <a:p>
            <a:pPr marL="457200" lvl="0" indent="-228600" rtl="0">
              <a:spcBef>
                <a:spcPts val="0"/>
              </a:spcBef>
              <a:spcAft>
                <a:spcPts val="0"/>
              </a:spcAft>
              <a:buClr>
                <a:srgbClr val="000000"/>
              </a:buClr>
              <a:buFont typeface="Comic Sans MS"/>
              <a:buChar char="❖"/>
            </a:pPr>
            <a:r>
              <a:rPr lang="en">
                <a:solidFill>
                  <a:srgbClr val="000000"/>
                </a:solidFill>
                <a:latin typeface="Comic Sans MS"/>
                <a:ea typeface="Comic Sans MS"/>
                <a:cs typeface="Comic Sans MS"/>
                <a:sym typeface="Comic Sans MS"/>
              </a:rPr>
              <a:t>Detaches themselves from their friends</a:t>
            </a:r>
          </a:p>
          <a:p>
            <a:pPr lvl="0" rtl="0">
              <a:spcBef>
                <a:spcPts val="0"/>
              </a:spcBef>
              <a:buNone/>
            </a:pPr>
            <a:endParaRPr>
              <a:solidFill>
                <a:srgbClr val="000000"/>
              </a:solidFill>
              <a:latin typeface="Comic Sans MS"/>
              <a:ea typeface="Comic Sans MS"/>
              <a:cs typeface="Comic Sans MS"/>
              <a:sym typeface="Comic Sans MS"/>
            </a:endParaRPr>
          </a:p>
        </p:txBody>
      </p:sp>
      <p:pic>
        <p:nvPicPr>
          <p:cNvPr id="146" name="Shape 146"/>
          <p:cNvPicPr preferRelativeResize="0"/>
          <p:nvPr/>
        </p:nvPicPr>
        <p:blipFill>
          <a:blip r:embed="rId3">
            <a:alphaModFix/>
          </a:blip>
          <a:stretch>
            <a:fillRect/>
          </a:stretch>
        </p:blipFill>
        <p:spPr>
          <a:xfrm>
            <a:off x="5270075" y="3204217"/>
            <a:ext cx="3198876" cy="17950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0" y="0"/>
            <a:ext cx="9144000" cy="1150500"/>
          </a:xfrm>
          <a:prstGeom prst="rect">
            <a:avLst/>
          </a:prstGeom>
          <a:solidFill>
            <a:schemeClr val="dk1"/>
          </a:solidFill>
        </p:spPr>
        <p:txBody>
          <a:bodyPr lIns="91425" tIns="91425" rIns="91425" bIns="91425" anchor="t" anchorCtr="0">
            <a:noAutofit/>
          </a:bodyPr>
          <a:lstStyle/>
          <a:p>
            <a:pPr lvl="0" algn="ctr">
              <a:spcBef>
                <a:spcPts val="0"/>
              </a:spcBef>
              <a:buNone/>
            </a:pPr>
            <a:r>
              <a:rPr lang="en"/>
              <a:t>Warning signs of a bully</a:t>
            </a:r>
          </a:p>
        </p:txBody>
      </p:sp>
      <p:sp>
        <p:nvSpPr>
          <p:cNvPr id="152" name="Shape 152"/>
          <p:cNvSpPr txBox="1">
            <a:spLocks noGrp="1"/>
          </p:cNvSpPr>
          <p:nvPr>
            <p:ph type="body" idx="1"/>
          </p:nvPr>
        </p:nvSpPr>
        <p:spPr>
          <a:xfrm>
            <a:off x="0" y="1150500"/>
            <a:ext cx="9144000" cy="3992999"/>
          </a:xfrm>
          <a:prstGeom prst="rect">
            <a:avLst/>
          </a:prstGeom>
        </p:spPr>
        <p:txBody>
          <a:bodyPr lIns="91425" tIns="91425" rIns="91425" bIns="91425" anchor="t" anchorCtr="0">
            <a:noAutofit/>
          </a:bodyPr>
          <a:lstStyle/>
          <a:p>
            <a:pPr marL="457200" lvl="0" indent="-368300" rtl="0">
              <a:spcBef>
                <a:spcPts val="0"/>
              </a:spcBef>
              <a:spcAft>
                <a:spcPts val="0"/>
              </a:spcAft>
              <a:buClr>
                <a:srgbClr val="000000"/>
              </a:buClr>
              <a:buSzPct val="100000"/>
              <a:buFont typeface="Comic Sans MS"/>
              <a:buChar char="❖"/>
            </a:pPr>
            <a:r>
              <a:rPr lang="en" sz="2200">
                <a:solidFill>
                  <a:srgbClr val="000000"/>
                </a:solidFill>
                <a:latin typeface="Comic Sans MS"/>
                <a:ea typeface="Comic Sans MS"/>
                <a:cs typeface="Comic Sans MS"/>
                <a:sym typeface="Comic Sans MS"/>
              </a:rPr>
              <a:t>Quickly switches screens or closes tabs.</a:t>
            </a:r>
          </a:p>
          <a:p>
            <a:pPr lvl="0" rtl="0">
              <a:spcBef>
                <a:spcPts val="0"/>
              </a:spcBef>
              <a:spcAft>
                <a:spcPts val="0"/>
              </a:spcAft>
              <a:buNone/>
            </a:pPr>
            <a:endParaRPr sz="2200">
              <a:solidFill>
                <a:srgbClr val="000000"/>
              </a:solidFill>
              <a:latin typeface="Comic Sans MS"/>
              <a:ea typeface="Comic Sans MS"/>
              <a:cs typeface="Comic Sans MS"/>
              <a:sym typeface="Comic Sans MS"/>
            </a:endParaRPr>
          </a:p>
          <a:p>
            <a:pPr marL="457200" lvl="0" indent="-368300" rtl="0">
              <a:spcBef>
                <a:spcPts val="0"/>
              </a:spcBef>
              <a:spcAft>
                <a:spcPts val="0"/>
              </a:spcAft>
              <a:buClr>
                <a:srgbClr val="000000"/>
              </a:buClr>
              <a:buSzPct val="100000"/>
              <a:buFont typeface="Comic Sans MS"/>
              <a:buChar char="❖"/>
            </a:pPr>
            <a:r>
              <a:rPr lang="en" sz="2200">
                <a:solidFill>
                  <a:srgbClr val="000000"/>
                </a:solidFill>
                <a:latin typeface="Comic Sans MS"/>
                <a:ea typeface="Comic Sans MS"/>
                <a:cs typeface="Comic Sans MS"/>
                <a:sym typeface="Comic Sans MS"/>
              </a:rPr>
              <a:t>Gets unusually upset if computer or phone are taken away.</a:t>
            </a:r>
          </a:p>
          <a:p>
            <a:pPr lvl="0" rtl="0">
              <a:spcBef>
                <a:spcPts val="0"/>
              </a:spcBef>
              <a:spcAft>
                <a:spcPts val="0"/>
              </a:spcAft>
              <a:buNone/>
            </a:pPr>
            <a:endParaRPr sz="2200">
              <a:solidFill>
                <a:srgbClr val="000000"/>
              </a:solidFill>
              <a:latin typeface="Comic Sans MS"/>
              <a:ea typeface="Comic Sans MS"/>
              <a:cs typeface="Comic Sans MS"/>
              <a:sym typeface="Comic Sans MS"/>
            </a:endParaRPr>
          </a:p>
          <a:p>
            <a:pPr marL="457200" lvl="0" indent="-368300" rtl="0">
              <a:spcBef>
                <a:spcPts val="0"/>
              </a:spcBef>
              <a:spcAft>
                <a:spcPts val="0"/>
              </a:spcAft>
              <a:buClr>
                <a:srgbClr val="000000"/>
              </a:buClr>
              <a:buSzPct val="100000"/>
              <a:buFont typeface="Comic Sans MS"/>
              <a:buChar char="❖"/>
            </a:pPr>
            <a:r>
              <a:rPr lang="en" sz="2200">
                <a:solidFill>
                  <a:srgbClr val="000000"/>
                </a:solidFill>
                <a:latin typeface="Comic Sans MS"/>
                <a:ea typeface="Comic Sans MS"/>
                <a:cs typeface="Comic Sans MS"/>
                <a:sym typeface="Comic Sans MS"/>
              </a:rPr>
              <a:t>Avoids discussions about what they are doing on electronics</a:t>
            </a:r>
          </a:p>
          <a:p>
            <a:pPr lvl="0" rtl="0">
              <a:spcBef>
                <a:spcPts val="0"/>
              </a:spcBef>
              <a:spcAft>
                <a:spcPts val="0"/>
              </a:spcAft>
              <a:buNone/>
            </a:pPr>
            <a:endParaRPr sz="2200">
              <a:solidFill>
                <a:srgbClr val="000000"/>
              </a:solidFill>
              <a:latin typeface="Comic Sans MS"/>
              <a:ea typeface="Comic Sans MS"/>
              <a:cs typeface="Comic Sans MS"/>
              <a:sym typeface="Comic Sans MS"/>
            </a:endParaRPr>
          </a:p>
          <a:p>
            <a:pPr marL="457200" lvl="0" indent="-368300" rtl="0">
              <a:spcBef>
                <a:spcPts val="0"/>
              </a:spcBef>
              <a:spcAft>
                <a:spcPts val="0"/>
              </a:spcAft>
              <a:buClr>
                <a:srgbClr val="000000"/>
              </a:buClr>
              <a:buSzPct val="100000"/>
              <a:buFont typeface="Comic Sans MS"/>
              <a:buChar char="❖"/>
            </a:pPr>
            <a:r>
              <a:rPr lang="en" sz="2200">
                <a:solidFill>
                  <a:srgbClr val="000000"/>
                </a:solidFill>
                <a:latin typeface="Comic Sans MS"/>
                <a:ea typeface="Comic Sans MS"/>
                <a:cs typeface="Comic Sans MS"/>
                <a:sym typeface="Comic Sans MS"/>
              </a:rPr>
              <a:t>Appears to be using multiple accounts or ones not their own.</a:t>
            </a:r>
          </a:p>
          <a:p>
            <a:pPr lvl="0">
              <a:spcBef>
                <a:spcPts val="0"/>
              </a:spcBef>
              <a:buNone/>
            </a:pPr>
            <a:endParaRPr>
              <a:solidFill>
                <a:srgbClr val="000000"/>
              </a:solidFill>
              <a:latin typeface="Comic Sans MS"/>
              <a:ea typeface="Comic Sans MS"/>
              <a:cs typeface="Comic Sans MS"/>
              <a:sym typeface="Comic Sans MS"/>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Cyberbullying turning into Physical bullying</a:t>
            </a:r>
          </a:p>
        </p:txBody>
      </p:sp>
      <p:sp>
        <p:nvSpPr>
          <p:cNvPr id="158" name="Shape 158"/>
          <p:cNvSpPr txBox="1">
            <a:spLocks noGrp="1"/>
          </p:cNvSpPr>
          <p:nvPr>
            <p:ph type="body" idx="1"/>
          </p:nvPr>
        </p:nvSpPr>
        <p:spPr>
          <a:xfrm>
            <a:off x="0" y="1012600"/>
            <a:ext cx="9144000" cy="4130999"/>
          </a:xfrm>
          <a:prstGeom prst="rect">
            <a:avLst/>
          </a:prstGeom>
          <a:solidFill>
            <a:schemeClr val="dk1"/>
          </a:solidFill>
        </p:spPr>
        <p:txBody>
          <a:bodyPr lIns="91425" tIns="91425" rIns="91425" bIns="91425" anchor="t" anchorCtr="0">
            <a:noAutofit/>
          </a:bodyPr>
          <a:lstStyle/>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Sometimes when people cyberbully, they turn it into more by asking to meet you somewhere or runaway from home to be with them. They manipulate you just to get to you in any way possible.</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When they ask to meet up with you and you go through with the plan, they ask to meet you somewhere and then they will drive you away. Sometimes they  don’t drive you away.</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If you do accept to go with them or meet up with them                                  they could really hurt you and possibly kill you.</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If you get cyber bullied make sure that you report it,                                    and never fall through with anything.</a:t>
            </a:r>
          </a:p>
        </p:txBody>
      </p:sp>
      <p:pic>
        <p:nvPicPr>
          <p:cNvPr id="159" name="Shape 159"/>
          <p:cNvPicPr preferRelativeResize="0"/>
          <p:nvPr/>
        </p:nvPicPr>
        <p:blipFill>
          <a:blip r:embed="rId3">
            <a:alphaModFix/>
          </a:blip>
          <a:stretch>
            <a:fillRect/>
          </a:stretch>
        </p:blipFill>
        <p:spPr>
          <a:xfrm>
            <a:off x="6689162" y="2817812"/>
            <a:ext cx="2143125" cy="214312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0" y="0"/>
            <a:ext cx="9144000" cy="1093800"/>
          </a:xfrm>
          <a:prstGeom prst="rect">
            <a:avLst/>
          </a:prstGeom>
          <a:solidFill>
            <a:schemeClr val="dk1"/>
          </a:solidFill>
        </p:spPr>
        <p:txBody>
          <a:bodyPr lIns="91425" tIns="91425" rIns="91425" bIns="91425" anchor="t" anchorCtr="0">
            <a:noAutofit/>
          </a:bodyPr>
          <a:lstStyle/>
          <a:p>
            <a:pPr lvl="0" algn="ctr">
              <a:spcBef>
                <a:spcPts val="0"/>
              </a:spcBef>
              <a:buNone/>
            </a:pPr>
            <a:r>
              <a:rPr lang="en"/>
              <a:t>Safe Passwords</a:t>
            </a:r>
          </a:p>
        </p:txBody>
      </p:sp>
      <p:sp>
        <p:nvSpPr>
          <p:cNvPr id="165" name="Shape 165"/>
          <p:cNvSpPr txBox="1">
            <a:spLocks noGrp="1"/>
          </p:cNvSpPr>
          <p:nvPr>
            <p:ph type="body" idx="1"/>
          </p:nvPr>
        </p:nvSpPr>
        <p:spPr>
          <a:xfrm>
            <a:off x="0" y="1093800"/>
            <a:ext cx="9144000" cy="4049700"/>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Comic Sans MS"/>
                <a:ea typeface="Comic Sans MS"/>
                <a:cs typeface="Comic Sans MS"/>
                <a:sym typeface="Comic Sans MS"/>
              </a:rPr>
              <a:t>You can use a website called Strong Random Password Generator to have more secure passwords.</a:t>
            </a:r>
            <a:r>
              <a:rPr lang="en" u="sng">
                <a:solidFill>
                  <a:schemeClr val="hlink"/>
                </a:solidFill>
                <a:latin typeface="Comic Sans MS"/>
                <a:ea typeface="Comic Sans MS"/>
                <a:cs typeface="Comic Sans MS"/>
                <a:sym typeface="Comic Sans MS"/>
                <a:hlinkClick r:id="rId3"/>
              </a:rPr>
              <a:t>http://passwordsgenerator.net/</a:t>
            </a:r>
            <a:r>
              <a:rPr lang="en">
                <a:solidFill>
                  <a:srgbClr val="000000"/>
                </a:solidFill>
                <a:latin typeface="Comic Sans MS"/>
                <a:ea typeface="Comic Sans MS"/>
                <a:cs typeface="Comic Sans MS"/>
                <a:sym typeface="Comic Sans MS"/>
              </a:rPr>
              <a:t>. Never use a family member or a pet’s name                                                                                                           Some of the safest passwords that you can use are:                                             </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g/U9b$    </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 bTu3/5</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Ht7wwe                                                   									  Some Easy Passwords are: </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1234,</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4321,</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abc123</a:t>
            </a:r>
          </a:p>
        </p:txBody>
      </p:sp>
      <p:pic>
        <p:nvPicPr>
          <p:cNvPr id="166" name="Shape 166"/>
          <p:cNvPicPr preferRelativeResize="0"/>
          <p:nvPr/>
        </p:nvPicPr>
        <p:blipFill>
          <a:blip r:embed="rId4">
            <a:alphaModFix/>
          </a:blip>
          <a:stretch>
            <a:fillRect/>
          </a:stretch>
        </p:blipFill>
        <p:spPr>
          <a:xfrm>
            <a:off x="4344575" y="2669978"/>
            <a:ext cx="3939649" cy="19209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Reporting cyberbullying</a:t>
            </a:r>
          </a:p>
        </p:txBody>
      </p:sp>
      <p:sp>
        <p:nvSpPr>
          <p:cNvPr id="172" name="Shape 172"/>
          <p:cNvSpPr txBox="1">
            <a:spLocks noGrp="1"/>
          </p:cNvSpPr>
          <p:nvPr>
            <p:ph type="body" idx="1"/>
          </p:nvPr>
        </p:nvSpPr>
        <p:spPr>
          <a:xfrm>
            <a:off x="0" y="943550"/>
            <a:ext cx="9144000" cy="4199999"/>
          </a:xfrm>
          <a:prstGeom prst="rect">
            <a:avLst/>
          </a:prstGeom>
          <a:solidFill>
            <a:schemeClr val="dk1"/>
          </a:solidFill>
        </p:spPr>
        <p:txBody>
          <a:bodyPr lIns="91425" tIns="91425" rIns="91425" bIns="91425" anchor="t" anchorCtr="0">
            <a:noAutofit/>
          </a:bodyPr>
          <a:lstStyle/>
          <a:p>
            <a:pPr lvl="0" rtl="0">
              <a:spcBef>
                <a:spcPts val="0"/>
              </a:spcBef>
              <a:buNone/>
            </a:pPr>
            <a:r>
              <a:rPr lang="en">
                <a:solidFill>
                  <a:srgbClr val="000000"/>
                </a:solidFill>
                <a:latin typeface="Comic Sans MS"/>
                <a:ea typeface="Comic Sans MS"/>
                <a:cs typeface="Comic Sans MS"/>
                <a:sym typeface="Comic Sans MS"/>
              </a:rPr>
              <a:t>If someone has been cyberbullying you should report them to whatever website they are bullying you on. For an example, if someone is bullying you on Facebook, there is a report button on the messages or you can go on their page and there is a report button. You click it and it will report the user to the Facebook Company. If you are texting follow the steps below;</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Keep the evidence</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Record the time and date it happened</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Tell an adult you trust</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Report the evidence </a:t>
            </a:r>
          </a:p>
        </p:txBody>
      </p:sp>
      <p:pic>
        <p:nvPicPr>
          <p:cNvPr id="173" name="Shape 173"/>
          <p:cNvPicPr preferRelativeResize="0"/>
          <p:nvPr/>
        </p:nvPicPr>
        <p:blipFill>
          <a:blip r:embed="rId3">
            <a:alphaModFix/>
          </a:blip>
          <a:stretch>
            <a:fillRect/>
          </a:stretch>
        </p:blipFill>
        <p:spPr>
          <a:xfrm>
            <a:off x="5442237" y="2667587"/>
            <a:ext cx="2143125" cy="21431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0" y="0"/>
            <a:ext cx="9144000" cy="1093800"/>
          </a:xfrm>
          <a:prstGeom prst="rect">
            <a:avLst/>
          </a:prstGeom>
          <a:solidFill>
            <a:schemeClr val="dk1"/>
          </a:solidFill>
        </p:spPr>
        <p:txBody>
          <a:bodyPr lIns="91425" tIns="91425" rIns="91425" bIns="91425" anchor="t" anchorCtr="0">
            <a:noAutofit/>
          </a:bodyPr>
          <a:lstStyle/>
          <a:p>
            <a:pPr lvl="0" algn="ctr">
              <a:spcBef>
                <a:spcPts val="0"/>
              </a:spcBef>
              <a:buNone/>
            </a:pPr>
            <a:r>
              <a:rPr lang="en"/>
              <a:t>How to respond to cyber bullies</a:t>
            </a:r>
          </a:p>
        </p:txBody>
      </p:sp>
      <p:sp>
        <p:nvSpPr>
          <p:cNvPr id="179" name="Shape 179"/>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First thing just ignore them, don’t even fight back with them</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Don’t let them keep bullying you</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Tell them to stop. If they don’t then immediately report them</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Save the evidence, don’t erase anything at all</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Block the person who is bullying you</a:t>
            </a:r>
          </a:p>
          <a:p>
            <a:pPr marL="457200" lvl="0" indent="-22860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Report them to the content provider</a:t>
            </a:r>
          </a:p>
        </p:txBody>
      </p:sp>
      <p:pic>
        <p:nvPicPr>
          <p:cNvPr id="180" name="Shape 180"/>
          <p:cNvPicPr preferRelativeResize="0"/>
          <p:nvPr/>
        </p:nvPicPr>
        <p:blipFill>
          <a:blip r:embed="rId3">
            <a:alphaModFix/>
          </a:blip>
          <a:stretch>
            <a:fillRect/>
          </a:stretch>
        </p:blipFill>
        <p:spPr>
          <a:xfrm>
            <a:off x="6568850" y="2679275"/>
            <a:ext cx="2263449" cy="19421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lvl="0" algn="ctr">
              <a:spcBef>
                <a:spcPts val="0"/>
              </a:spcBef>
              <a:buNone/>
            </a:pPr>
            <a:r>
              <a:rPr lang="en"/>
              <a:t>       CyberBullying</a:t>
            </a:r>
          </a:p>
        </p:txBody>
      </p:sp>
      <p:sp>
        <p:nvSpPr>
          <p:cNvPr id="63" name="Shape 63"/>
          <p:cNvSpPr txBox="1">
            <a:spLocks noGrp="1"/>
          </p:cNvSpPr>
          <p:nvPr>
            <p:ph type="subTitle" idx="1"/>
          </p:nvPr>
        </p:nvSpPr>
        <p:spPr>
          <a:xfrm>
            <a:off x="0" y="3890400"/>
            <a:ext cx="9144000" cy="999899"/>
          </a:xfrm>
          <a:prstGeom prst="rect">
            <a:avLst/>
          </a:prstGeom>
          <a:solidFill>
            <a:schemeClr val="dk1"/>
          </a:solidFill>
        </p:spPr>
        <p:txBody>
          <a:bodyPr lIns="91425" tIns="91425" rIns="91425" bIns="91425" anchor="ctr" anchorCtr="0">
            <a:noAutofit/>
          </a:bodyPr>
          <a:lstStyle/>
          <a:p>
            <a:pPr marL="0" lvl="0" indent="0">
              <a:spcBef>
                <a:spcPts val="0"/>
              </a:spcBef>
              <a:buNone/>
            </a:pPr>
            <a:r>
              <a:rPr lang="en" sz="2400">
                <a:latin typeface="Comic Sans MS"/>
                <a:ea typeface="Comic Sans MS"/>
                <a:cs typeface="Comic Sans MS"/>
                <a:sym typeface="Comic Sans MS"/>
              </a:rPr>
              <a:t>By: Haylie, Maddi, Colten, Payton, Kaci, Ariana,and Jess        </a:t>
            </a:r>
          </a:p>
        </p:txBody>
      </p:sp>
      <p:pic>
        <p:nvPicPr>
          <p:cNvPr id="64" name="Shape 64"/>
          <p:cNvPicPr preferRelativeResize="0"/>
          <p:nvPr/>
        </p:nvPicPr>
        <p:blipFill>
          <a:blip r:embed="rId3">
            <a:alphaModFix amt="72000"/>
          </a:blip>
          <a:stretch>
            <a:fillRect/>
          </a:stretch>
        </p:blipFill>
        <p:spPr>
          <a:xfrm>
            <a:off x="0" y="91599"/>
            <a:ext cx="2802774" cy="258947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0" y="0"/>
            <a:ext cx="9144000" cy="1093800"/>
          </a:xfrm>
          <a:prstGeom prst="rect">
            <a:avLst/>
          </a:prstGeom>
        </p:spPr>
        <p:txBody>
          <a:bodyPr lIns="91425" tIns="91425" rIns="91425" bIns="91425" anchor="t" anchorCtr="0">
            <a:noAutofit/>
          </a:bodyPr>
          <a:lstStyle/>
          <a:p>
            <a:pPr lvl="0" algn="ctr">
              <a:spcBef>
                <a:spcPts val="0"/>
              </a:spcBef>
              <a:buNone/>
            </a:pPr>
            <a:r>
              <a:rPr lang="en"/>
              <a:t>How many kids get cyber bullied</a:t>
            </a:r>
          </a:p>
        </p:txBody>
      </p:sp>
      <p:sp>
        <p:nvSpPr>
          <p:cNvPr id="186" name="Shape 186"/>
          <p:cNvSpPr txBox="1">
            <a:spLocks noGrp="1"/>
          </p:cNvSpPr>
          <p:nvPr>
            <p:ph type="body" idx="1"/>
          </p:nvPr>
        </p:nvSpPr>
        <p:spPr>
          <a:xfrm>
            <a:off x="0" y="1093850"/>
            <a:ext cx="9144000" cy="4049700"/>
          </a:xfrm>
          <a:prstGeom prst="rect">
            <a:avLst/>
          </a:prstGeom>
          <a:solidFill>
            <a:schemeClr val="dk1"/>
          </a:solidFill>
        </p:spPr>
        <p:txBody>
          <a:bodyPr lIns="91425" tIns="91425" rIns="91425" bIns="91425" anchor="t" anchorCtr="0">
            <a:noAutofit/>
          </a:bodyPr>
          <a:lstStyle/>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More than ⅓ of elementary students get bullied</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More than 25% of teens and adolescents report getting bullied</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Over 80% of teens use cell phones daily </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Over half of the kids that get cyber bullied do not report it</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43% of kids younger than 12 get cyber bullied</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52% of teens get cyberbullied</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¼ kids have been cyber bullied more than once</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Only ⅙ parents say they know if their child is getting cyberbullied</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Between 10% and 20% of children report getting cyberbullied every day</a:t>
            </a:r>
          </a:p>
          <a:p>
            <a:pPr marL="457200" lvl="0" indent="-22860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95% of teens that have witness cyberbullying online do not report it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0" y="0"/>
            <a:ext cx="9144000" cy="1288800"/>
          </a:xfrm>
          <a:prstGeom prst="rect">
            <a:avLst/>
          </a:prstGeom>
          <a:solidFill>
            <a:schemeClr val="dk1"/>
          </a:solidFill>
        </p:spPr>
        <p:txBody>
          <a:bodyPr lIns="91425" tIns="91425" rIns="91425" bIns="91425" anchor="t" anchorCtr="0">
            <a:noAutofit/>
          </a:bodyPr>
          <a:lstStyle/>
          <a:p>
            <a:pPr lvl="0" algn="ctr" rtl="0">
              <a:spcBef>
                <a:spcPts val="0"/>
              </a:spcBef>
              <a:buNone/>
            </a:pPr>
            <a:r>
              <a:rPr lang="en"/>
              <a:t>What to who to talk to about do if </a:t>
            </a:r>
          </a:p>
          <a:p>
            <a:pPr lvl="0" algn="ctr">
              <a:spcBef>
                <a:spcPts val="0"/>
              </a:spcBef>
              <a:buNone/>
            </a:pPr>
            <a:r>
              <a:rPr lang="en"/>
              <a:t>you’re getting cyberbullied</a:t>
            </a:r>
          </a:p>
        </p:txBody>
      </p:sp>
      <p:sp>
        <p:nvSpPr>
          <p:cNvPr id="192" name="Shape 192"/>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Talk to an adult or parent you trust</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Tell a friend</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Report it to the police</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Call a cyberbully hotline (1-800-420-1479)</a:t>
            </a:r>
          </a:p>
          <a:p>
            <a:pPr lvl="0" rtl="0">
              <a:spcBef>
                <a:spcPts val="0"/>
              </a:spcBef>
              <a:buNone/>
            </a:pPr>
            <a:endParaRPr>
              <a:solidFill>
                <a:srgbClr val="000000"/>
              </a:solidFill>
              <a:latin typeface="Comic Sans MS"/>
              <a:ea typeface="Comic Sans MS"/>
              <a:cs typeface="Comic Sans MS"/>
              <a:sym typeface="Comic Sans MS"/>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a:spcBef>
                <a:spcPts val="0"/>
              </a:spcBef>
              <a:buNone/>
            </a:pPr>
            <a:endParaRPr/>
          </a:p>
        </p:txBody>
      </p:sp>
      <p:sp>
        <p:nvSpPr>
          <p:cNvPr id="199" name="Shape 199">
            <a:hlinkClick r:id=""/>
          </p:cNvPr>
          <p:cNvSpPr/>
          <p:nvPr/>
        </p:nvSpPr>
        <p:spPr>
          <a:xfrm>
            <a:off x="62475" y="2554075"/>
            <a:ext cx="3224174" cy="2418125"/>
          </a:xfrm>
          <a:prstGeom prst="rect">
            <a:avLst/>
          </a:prstGeom>
          <a:blipFill>
            <a:blip r:embed="rId3">
              <a:alphaModFix/>
            </a:blip>
            <a:stretch>
              <a:fillRect/>
            </a:stretch>
          </a:blipFill>
          <a:ln>
            <a:noFill/>
          </a:ln>
        </p:spPr>
      </p:sp>
      <p:sp>
        <p:nvSpPr>
          <p:cNvPr id="200" name="Shape 200">
            <a:hlinkClick r:id=""/>
          </p:cNvPr>
          <p:cNvSpPr/>
          <p:nvPr/>
        </p:nvSpPr>
        <p:spPr>
          <a:xfrm>
            <a:off x="5319225" y="1966550"/>
            <a:ext cx="3469749" cy="2602324"/>
          </a:xfrm>
          <a:prstGeom prst="rect">
            <a:avLst/>
          </a:prstGeom>
          <a:blipFill>
            <a:blip r:embed="rId4">
              <a:alphaModFix/>
            </a:blip>
            <a:stretch>
              <a:fillRect/>
            </a:stretch>
          </a:blipFill>
          <a:ln>
            <a:noFill/>
          </a:ln>
        </p:spPr>
      </p:sp>
      <p:sp>
        <p:nvSpPr>
          <p:cNvPr id="201" name="Shape 201">
            <a:hlinkClick r:id=""/>
          </p:cNvPr>
          <p:cNvSpPr/>
          <p:nvPr/>
        </p:nvSpPr>
        <p:spPr>
          <a:xfrm>
            <a:off x="1896150" y="442375"/>
            <a:ext cx="3423075" cy="2111699"/>
          </a:xfrm>
          <a:prstGeom prst="rect">
            <a:avLst/>
          </a:prstGeom>
          <a:blipFill>
            <a:blip r:embed="rId5">
              <a:alphaModFix/>
            </a:blip>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0" y="0"/>
            <a:ext cx="9144000" cy="1139100"/>
          </a:xfrm>
          <a:prstGeom prst="rect">
            <a:avLst/>
          </a:prstGeom>
          <a:solidFill>
            <a:schemeClr val="dk1"/>
          </a:solidFill>
        </p:spPr>
        <p:txBody>
          <a:bodyPr lIns="91425" tIns="91425" rIns="91425" bIns="91425" anchor="t" anchorCtr="0">
            <a:noAutofit/>
          </a:bodyPr>
          <a:lstStyle/>
          <a:p>
            <a:pPr lvl="0" algn="ctr">
              <a:spcBef>
                <a:spcPts val="0"/>
              </a:spcBef>
              <a:buNone/>
            </a:pPr>
            <a:r>
              <a:rPr lang="en"/>
              <a:t>Objectives </a:t>
            </a:r>
          </a:p>
        </p:txBody>
      </p:sp>
      <p:sp>
        <p:nvSpPr>
          <p:cNvPr id="70" name="Shape 70"/>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5.3-Identify the characteristics and consequences of cyberbullying </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5.5- Investigate the risks and practice safe, legal,ethical and responsible use of technology and the internet</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5.6- create strong passwords,learn strategies to avoid scams and schemes, and analyze privacy policies.</a:t>
            </a:r>
          </a:p>
          <a:p>
            <a:pPr marL="457200" lvl="0" indent="-22860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5.7-Recognize and explain the need for protecting privacy in order to preserve an online digital footprint.</a:t>
            </a:r>
          </a:p>
        </p:txBody>
      </p:sp>
      <p:pic>
        <p:nvPicPr>
          <p:cNvPr id="71" name="Shape 71"/>
          <p:cNvPicPr preferRelativeResize="0"/>
          <p:nvPr/>
        </p:nvPicPr>
        <p:blipFill>
          <a:blip r:embed="rId3">
            <a:alphaModFix/>
          </a:blip>
          <a:stretch>
            <a:fillRect/>
          </a:stretch>
        </p:blipFill>
        <p:spPr>
          <a:xfrm>
            <a:off x="4690998" y="3277625"/>
            <a:ext cx="1874199" cy="18658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l" rtl="0">
              <a:spcBef>
                <a:spcPts val="0"/>
              </a:spcBef>
              <a:buNone/>
            </a:pPr>
            <a:r>
              <a:rPr lang="en"/>
              <a:t>                                                What is cyberbullying? </a:t>
            </a:r>
          </a:p>
        </p:txBody>
      </p:sp>
      <p:sp>
        <p:nvSpPr>
          <p:cNvPr id="77" name="Shape 77"/>
          <p:cNvSpPr txBox="1">
            <a:spLocks noGrp="1"/>
          </p:cNvSpPr>
          <p:nvPr>
            <p:ph type="body" idx="1"/>
          </p:nvPr>
        </p:nvSpPr>
        <p:spPr>
          <a:xfrm>
            <a:off x="0" y="1162175"/>
            <a:ext cx="9144000" cy="3923999"/>
          </a:xfrm>
          <a:prstGeom prst="rect">
            <a:avLst/>
          </a:prstGeom>
          <a:solidFill>
            <a:schemeClr val="dk1"/>
          </a:solidFill>
        </p:spPr>
        <p:txBody>
          <a:bodyPr lIns="91425" tIns="91425" rIns="91425" bIns="91425" anchor="t" anchorCtr="0">
            <a:noAutofit/>
          </a:bodyPr>
          <a:lstStyle/>
          <a:p>
            <a:pPr lvl="0" rtl="0">
              <a:spcBef>
                <a:spcPts val="0"/>
              </a:spcBef>
              <a:buNone/>
            </a:pPr>
            <a:endParaRPr>
              <a:solidFill>
                <a:srgbClr val="000000"/>
              </a:solidFill>
              <a:latin typeface="Comic Sans MS"/>
              <a:ea typeface="Comic Sans MS"/>
              <a:cs typeface="Comic Sans MS"/>
              <a:sym typeface="Comic Sans MS"/>
            </a:endParaRPr>
          </a:p>
          <a:p>
            <a:pPr lvl="0" rtl="0">
              <a:spcBef>
                <a:spcPts val="0"/>
              </a:spcBef>
              <a:buNone/>
            </a:pPr>
            <a:endParaRPr>
              <a:solidFill>
                <a:srgbClr val="000000"/>
              </a:solidFill>
              <a:latin typeface="Comic Sans MS"/>
              <a:ea typeface="Comic Sans MS"/>
              <a:cs typeface="Comic Sans MS"/>
              <a:sym typeface="Comic Sans MS"/>
            </a:endParaRP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Cyberbullying is using electronics to bully a person. This is usually done by sending a message or picture of an embarrassing or threatening object. </a:t>
            </a:r>
          </a:p>
          <a:p>
            <a:pPr marL="457200" lvl="0" indent="-228600" rtl="0">
              <a:spcBef>
                <a:spcPts val="0"/>
              </a:spcBef>
              <a:spcAft>
                <a:spcPts val="0"/>
              </a:spcAft>
              <a:buClr>
                <a:srgbClr val="000000"/>
              </a:buClr>
              <a:buFont typeface="Comic Sans MS"/>
              <a:buChar char="❖"/>
            </a:pPr>
            <a:r>
              <a:rPr lang="en">
                <a:solidFill>
                  <a:srgbClr val="000000"/>
                </a:solidFill>
                <a:latin typeface="Comic Sans MS"/>
                <a:ea typeface="Comic Sans MS"/>
                <a:cs typeface="Comic Sans MS"/>
                <a:sym typeface="Comic Sans MS"/>
              </a:rPr>
              <a:t>The problem is created by the fact that a bully can hide behind an electronic device, disguising his/her true identity, thinking they can not get caught. </a:t>
            </a:r>
          </a:p>
          <a:p>
            <a:pPr marL="457200" lvl="0" indent="-228600" rtl="0">
              <a:spcBef>
                <a:spcPts val="0"/>
              </a:spcBef>
              <a:spcAft>
                <a:spcPts val="0"/>
              </a:spcAft>
              <a:buClr>
                <a:srgbClr val="000000"/>
              </a:buClr>
              <a:buFont typeface="Comic Sans MS"/>
              <a:buChar char="❖"/>
            </a:pPr>
            <a:r>
              <a:rPr lang="en">
                <a:solidFill>
                  <a:srgbClr val="000000"/>
                </a:solidFill>
                <a:latin typeface="Comic Sans MS"/>
                <a:ea typeface="Comic Sans MS"/>
                <a:cs typeface="Comic Sans MS"/>
                <a:sym typeface="Comic Sans MS"/>
              </a:rPr>
              <a:t>The thought of not having a true identity makes the bully want to say more hurtful things to the directed person. </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Although it is difficult to trace the cyberbully, anything is possible, so you can always get caught. </a:t>
            </a:r>
          </a:p>
          <a:p>
            <a:pPr lvl="0" rtl="0">
              <a:spcBef>
                <a:spcPts val="0"/>
              </a:spcBef>
              <a:buNone/>
            </a:pPr>
            <a:endParaRPr>
              <a:solidFill>
                <a:srgbClr val="000000"/>
              </a:solidFill>
              <a:latin typeface="Comic Sans MS"/>
              <a:ea typeface="Comic Sans MS"/>
              <a:cs typeface="Comic Sans MS"/>
              <a:sym typeface="Comic Sans MS"/>
            </a:endParaRPr>
          </a:p>
          <a:p>
            <a:pPr lvl="0" rtl="0">
              <a:lnSpc>
                <a:spcPct val="106363"/>
              </a:lnSpc>
              <a:spcBef>
                <a:spcPts val="0"/>
              </a:spcBef>
              <a:spcAft>
                <a:spcPts val="0"/>
              </a:spcAft>
              <a:buNone/>
            </a:pPr>
            <a:endParaRPr sz="1100">
              <a:solidFill>
                <a:srgbClr val="222222"/>
              </a:solidFill>
              <a:highlight>
                <a:srgbClr val="FFFFFF"/>
              </a:highlight>
              <a:latin typeface="Arial"/>
              <a:ea typeface="Arial"/>
              <a:cs typeface="Arial"/>
              <a:sym typeface="Arial"/>
            </a:endParaRPr>
          </a:p>
          <a:p>
            <a:pPr lvl="0" rtl="0">
              <a:spcBef>
                <a:spcPts val="0"/>
              </a:spcBef>
              <a:buNone/>
            </a:pPr>
            <a:endParaRPr/>
          </a:p>
        </p:txBody>
      </p:sp>
      <p:pic>
        <p:nvPicPr>
          <p:cNvPr id="78" name="Shape 78"/>
          <p:cNvPicPr preferRelativeResize="0"/>
          <p:nvPr/>
        </p:nvPicPr>
        <p:blipFill>
          <a:blip r:embed="rId3">
            <a:alphaModFix/>
          </a:blip>
          <a:stretch>
            <a:fillRect/>
          </a:stretch>
        </p:blipFill>
        <p:spPr>
          <a:xfrm>
            <a:off x="0" y="108750"/>
            <a:ext cx="3486250" cy="17438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0" y="0"/>
            <a:ext cx="9144000" cy="1357800"/>
          </a:xfrm>
          <a:prstGeom prst="rect">
            <a:avLst/>
          </a:prstGeom>
          <a:solidFill>
            <a:schemeClr val="dk1"/>
          </a:solidFill>
        </p:spPr>
        <p:txBody>
          <a:bodyPr lIns="91425" tIns="91425" rIns="91425" bIns="91425" anchor="t" anchorCtr="0">
            <a:noAutofit/>
          </a:bodyPr>
          <a:lstStyle/>
          <a:p>
            <a:pPr lvl="0" algn="ctr" rtl="0">
              <a:spcBef>
                <a:spcPts val="0"/>
              </a:spcBef>
              <a:buNone/>
            </a:pPr>
            <a:r>
              <a:rPr lang="en"/>
              <a:t>what is the difference between cyberbullying and    traditional bullying</a:t>
            </a:r>
          </a:p>
        </p:txBody>
      </p:sp>
      <p:sp>
        <p:nvSpPr>
          <p:cNvPr id="84" name="Shape 84"/>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endParaRPr sz="2400">
              <a:solidFill>
                <a:srgbClr val="000000"/>
              </a:solidFill>
              <a:highlight>
                <a:srgbClr val="FFFFFF"/>
              </a:highlight>
              <a:latin typeface="Comic Sans MS"/>
              <a:ea typeface="Comic Sans MS"/>
              <a:cs typeface="Comic Sans MS"/>
              <a:sym typeface="Comic Sans MS"/>
            </a:endParaRP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The victim of cyberbullying typically does not know who did it. </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The conversation can go viral on the web within minutes.</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When online, the whole conversation can be traced from beginning to end.</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Cyberbullying is done from a distance and the bully doesn't have to see the victim to hurt them.</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Parents and adults do not have the technical abilities to respond or monitor what has happened. </a:t>
            </a:r>
          </a:p>
          <a:p>
            <a:pPr lvl="0" rtl="0">
              <a:spcBef>
                <a:spcPts val="0"/>
              </a:spcBef>
              <a:buNone/>
            </a:pPr>
            <a:endParaRPr sz="1400">
              <a:solidFill>
                <a:srgbClr val="000000"/>
              </a:solidFill>
              <a:latin typeface="Comic Sans MS"/>
              <a:ea typeface="Comic Sans MS"/>
              <a:cs typeface="Comic Sans MS"/>
              <a:sym typeface="Comic Sans MS"/>
            </a:endParaRPr>
          </a:p>
          <a:p>
            <a:pPr lvl="0" rtl="0">
              <a:spcBef>
                <a:spcPts val="0"/>
              </a:spcBef>
              <a:buNone/>
            </a:pPr>
            <a:r>
              <a:rPr lang="en">
                <a:solidFill>
                  <a:srgbClr val="000000"/>
                </a:solidFill>
                <a:highlight>
                  <a:srgbClr val="FFFFFF"/>
                </a:highlight>
                <a:latin typeface="Comic Sans MS"/>
                <a:ea typeface="Comic Sans MS"/>
                <a:cs typeface="Comic Sans MS"/>
                <a:sym typeface="Comic Sans MS"/>
              </a:rPr>
              <a:t> </a:t>
            </a:r>
          </a:p>
        </p:txBody>
      </p:sp>
      <p:pic>
        <p:nvPicPr>
          <p:cNvPr id="85" name="Shape 85"/>
          <p:cNvPicPr preferRelativeResize="0"/>
          <p:nvPr/>
        </p:nvPicPr>
        <p:blipFill>
          <a:blip r:embed="rId3">
            <a:alphaModFix/>
          </a:blip>
          <a:stretch>
            <a:fillRect/>
          </a:stretch>
        </p:blipFill>
        <p:spPr>
          <a:xfrm>
            <a:off x="5946324" y="3818900"/>
            <a:ext cx="2800774" cy="12699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0"/>
            <a:ext cx="8520599" cy="621300"/>
          </a:xfrm>
          <a:prstGeom prst="rect">
            <a:avLst/>
          </a:prstGeom>
        </p:spPr>
        <p:txBody>
          <a:bodyPr lIns="91425" tIns="91425" rIns="91425" bIns="91425" anchor="t" anchorCtr="0">
            <a:noAutofit/>
          </a:bodyPr>
          <a:lstStyle/>
          <a:p>
            <a:pPr lvl="0" algn="ctr">
              <a:spcBef>
                <a:spcPts val="0"/>
              </a:spcBef>
              <a:buNone/>
            </a:pPr>
            <a:r>
              <a:rPr lang="en"/>
              <a:t>Types of cyberbullying </a:t>
            </a:r>
          </a:p>
        </p:txBody>
      </p:sp>
      <p:sp>
        <p:nvSpPr>
          <p:cNvPr id="91" name="Shape 91"/>
          <p:cNvSpPr txBox="1">
            <a:spLocks noGrp="1"/>
          </p:cNvSpPr>
          <p:nvPr>
            <p:ph type="body" idx="1"/>
          </p:nvPr>
        </p:nvSpPr>
        <p:spPr>
          <a:xfrm>
            <a:off x="-28800" y="713425"/>
            <a:ext cx="9201599" cy="4430099"/>
          </a:xfrm>
          <a:prstGeom prst="rect">
            <a:avLst/>
          </a:prstGeom>
          <a:solidFill>
            <a:schemeClr val="dk1"/>
          </a:solidFill>
        </p:spPr>
        <p:txBody>
          <a:bodyPr lIns="91425" tIns="91425" rIns="91425" bIns="91425" anchor="t" anchorCtr="0">
            <a:noAutofit/>
          </a:bodyPr>
          <a:lstStyle/>
          <a:p>
            <a:pPr lvl="0">
              <a:spcBef>
                <a:spcPts val="0"/>
              </a:spcBef>
              <a:buNone/>
            </a:pPr>
            <a:r>
              <a:rPr lang="en" b="1">
                <a:solidFill>
                  <a:srgbClr val="000000"/>
                </a:solidFill>
                <a:latin typeface="Comic Sans MS"/>
                <a:ea typeface="Comic Sans MS"/>
                <a:cs typeface="Comic Sans MS"/>
                <a:sym typeface="Comic Sans MS"/>
              </a:rPr>
              <a:t>Flaming-</a:t>
            </a:r>
            <a:r>
              <a:rPr lang="en">
                <a:solidFill>
                  <a:srgbClr val="000000"/>
                </a:solidFill>
                <a:latin typeface="Comic Sans MS"/>
                <a:ea typeface="Comic Sans MS"/>
                <a:cs typeface="Comic Sans MS"/>
                <a:sym typeface="Comic Sans MS"/>
              </a:rPr>
              <a:t>Online fights done usually my email or group chats. This is where angry or rude comments are said to one another resulting in cyberbullying.                                                             </a:t>
            </a:r>
            <a:r>
              <a:rPr lang="en" b="1">
                <a:solidFill>
                  <a:srgbClr val="000000"/>
                </a:solidFill>
                <a:highlight>
                  <a:srgbClr val="FFFFFF"/>
                </a:highlight>
                <a:latin typeface="Comic Sans MS"/>
                <a:ea typeface="Comic Sans MS"/>
                <a:cs typeface="Comic Sans MS"/>
                <a:sym typeface="Comic Sans MS"/>
              </a:rPr>
              <a:t>Denigration-</a:t>
            </a:r>
            <a:r>
              <a:rPr lang="en">
                <a:solidFill>
                  <a:srgbClr val="000000"/>
                </a:solidFill>
                <a:latin typeface="Comic Sans MS"/>
                <a:ea typeface="Comic Sans MS"/>
                <a:cs typeface="Comic Sans MS"/>
                <a:sym typeface="Comic Sans MS"/>
              </a:rPr>
              <a:t> Putting mean messages on social media or in group chats to hurt somebody and make them feel worthless                                                      </a:t>
            </a:r>
            <a:r>
              <a:rPr lang="en" b="1">
                <a:solidFill>
                  <a:srgbClr val="000000"/>
                </a:solidFill>
                <a:highlight>
                  <a:srgbClr val="FFFFFF"/>
                </a:highlight>
                <a:latin typeface="Comic Sans MS"/>
                <a:ea typeface="Comic Sans MS"/>
                <a:cs typeface="Comic Sans MS"/>
                <a:sym typeface="Comic Sans MS"/>
              </a:rPr>
              <a:t>Exclusion-</a:t>
            </a:r>
            <a:r>
              <a:rPr lang="en">
                <a:solidFill>
                  <a:srgbClr val="000000"/>
                </a:solidFill>
                <a:latin typeface="Comic Sans MS"/>
                <a:ea typeface="Comic Sans MS"/>
                <a:cs typeface="Comic Sans MS"/>
                <a:sym typeface="Comic Sans MS"/>
              </a:rPr>
              <a:t>Leaving someone out of a group activity on purpose, because you want to make fun of them                                                                                                  </a:t>
            </a:r>
            <a:r>
              <a:rPr lang="en" b="1">
                <a:solidFill>
                  <a:srgbClr val="000000"/>
                </a:solidFill>
                <a:highlight>
                  <a:srgbClr val="FFFFFF"/>
                </a:highlight>
                <a:latin typeface="Comic Sans MS"/>
                <a:ea typeface="Comic Sans MS"/>
                <a:cs typeface="Comic Sans MS"/>
                <a:sym typeface="Comic Sans MS"/>
              </a:rPr>
              <a:t>Outing-</a:t>
            </a:r>
            <a:r>
              <a:rPr lang="en">
                <a:solidFill>
                  <a:srgbClr val="000000"/>
                </a:solidFill>
                <a:latin typeface="Comic Sans MS"/>
                <a:ea typeface="Comic Sans MS"/>
                <a:cs typeface="Comic Sans MS"/>
                <a:sym typeface="Comic Sans MS"/>
              </a:rPr>
              <a:t>Sharing personal information about someone that they didn't want to get out                                                                                                                </a:t>
            </a:r>
            <a:r>
              <a:rPr lang="en" b="1">
                <a:solidFill>
                  <a:srgbClr val="000000"/>
                </a:solidFill>
                <a:highlight>
                  <a:srgbClr val="FFFFFF"/>
                </a:highlight>
                <a:latin typeface="Comic Sans MS"/>
                <a:ea typeface="Comic Sans MS"/>
                <a:cs typeface="Comic Sans MS"/>
                <a:sym typeface="Comic Sans MS"/>
              </a:rPr>
              <a:t>Trickery-</a:t>
            </a:r>
            <a:r>
              <a:rPr lang="en">
                <a:solidFill>
                  <a:srgbClr val="000000"/>
                </a:solidFill>
                <a:latin typeface="Comic Sans MS"/>
                <a:ea typeface="Comic Sans MS"/>
                <a:cs typeface="Comic Sans MS"/>
                <a:sym typeface="Comic Sans MS"/>
              </a:rPr>
              <a:t>Tricking someone into sharing personal information then sharing it online </a:t>
            </a:r>
            <a:r>
              <a:rPr lang="en" b="1">
                <a:solidFill>
                  <a:srgbClr val="000000"/>
                </a:solidFill>
                <a:highlight>
                  <a:srgbClr val="FFFFFF"/>
                </a:highlight>
                <a:latin typeface="Comic Sans MS"/>
                <a:ea typeface="Comic Sans MS"/>
                <a:cs typeface="Comic Sans MS"/>
                <a:sym typeface="Comic Sans MS"/>
              </a:rPr>
              <a:t>Impersonation-</a:t>
            </a:r>
            <a:r>
              <a:rPr lang="en">
                <a:solidFill>
                  <a:srgbClr val="000000"/>
                </a:solidFill>
                <a:latin typeface="Comic Sans MS"/>
                <a:ea typeface="Comic Sans MS"/>
                <a:cs typeface="Comic Sans MS"/>
                <a:sym typeface="Comic Sans MS"/>
              </a:rPr>
              <a:t>Pretending to be someone else while spreading mean and false messages                                                                                                   </a:t>
            </a:r>
            <a:r>
              <a:rPr lang="en" b="1">
                <a:solidFill>
                  <a:srgbClr val="000000"/>
                </a:solidFill>
                <a:highlight>
                  <a:srgbClr val="FFFFFF"/>
                </a:highlight>
                <a:latin typeface="Comic Sans MS"/>
                <a:ea typeface="Comic Sans MS"/>
                <a:cs typeface="Comic Sans MS"/>
                <a:sym typeface="Comic Sans MS"/>
              </a:rPr>
              <a:t>Harassment-</a:t>
            </a:r>
            <a:r>
              <a:rPr lang="en">
                <a:solidFill>
                  <a:srgbClr val="000000"/>
                </a:solidFill>
                <a:latin typeface="Comic Sans MS"/>
                <a:ea typeface="Comic Sans MS"/>
                <a:cs typeface="Comic Sans MS"/>
                <a:sym typeface="Comic Sans MS"/>
              </a:rPr>
              <a:t>Constantly sending mean messages to someone online after being asked to stop                                                                                        </a:t>
            </a:r>
            <a:r>
              <a:rPr lang="en" b="1">
                <a:solidFill>
                  <a:srgbClr val="000000"/>
                </a:solidFill>
                <a:highlight>
                  <a:srgbClr val="FFFFFF"/>
                </a:highlight>
                <a:latin typeface="Comic Sans MS"/>
                <a:ea typeface="Comic Sans MS"/>
                <a:cs typeface="Comic Sans MS"/>
                <a:sym typeface="Comic Sans MS"/>
              </a:rPr>
              <a:t>Cyberstalking-</a:t>
            </a:r>
            <a:r>
              <a:rPr lang="en">
                <a:solidFill>
                  <a:srgbClr val="000000"/>
                </a:solidFill>
                <a:latin typeface="Comic Sans MS"/>
                <a:ea typeface="Comic Sans MS"/>
                <a:cs typeface="Comic Sans MS"/>
                <a:sym typeface="Comic Sans MS"/>
              </a:rPr>
              <a:t>Continuously harassing others using threats of physical harm.</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0" y="0"/>
            <a:ext cx="9144000" cy="1228500"/>
          </a:xfrm>
          <a:prstGeom prst="rect">
            <a:avLst/>
          </a:prstGeom>
          <a:solidFill>
            <a:schemeClr val="dk1"/>
          </a:solidFill>
        </p:spPr>
        <p:txBody>
          <a:bodyPr lIns="91425" tIns="91425" rIns="91425" bIns="91425" anchor="t" anchorCtr="0">
            <a:noAutofit/>
          </a:bodyPr>
          <a:lstStyle/>
          <a:p>
            <a:pPr lvl="0" algn="ctr">
              <a:spcBef>
                <a:spcPts val="0"/>
              </a:spcBef>
              <a:buNone/>
            </a:pPr>
            <a:r>
              <a:rPr lang="en"/>
              <a:t>who is usually the cyberbully?</a:t>
            </a:r>
          </a:p>
        </p:txBody>
      </p:sp>
      <p:sp>
        <p:nvSpPr>
          <p:cNvPr id="97" name="Shape 97"/>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endParaRPr>
              <a:solidFill>
                <a:srgbClr val="000000"/>
              </a:solidFill>
              <a:latin typeface="Comic Sans MS"/>
              <a:ea typeface="Comic Sans MS"/>
              <a:cs typeface="Comic Sans MS"/>
              <a:sym typeface="Comic Sans MS"/>
            </a:endParaRPr>
          </a:p>
          <a:p>
            <a:pPr lvl="0" rtl="0">
              <a:spcBef>
                <a:spcPts val="0"/>
              </a:spcBef>
              <a:buNone/>
            </a:pPr>
            <a:endParaRPr>
              <a:solidFill>
                <a:srgbClr val="000000"/>
              </a:solidFill>
              <a:latin typeface="Comic Sans MS"/>
              <a:ea typeface="Comic Sans MS"/>
              <a:cs typeface="Comic Sans MS"/>
              <a:sym typeface="Comic Sans MS"/>
            </a:endParaRPr>
          </a:p>
          <a:p>
            <a:pPr lvl="0" rtl="0">
              <a:spcBef>
                <a:spcPts val="0"/>
              </a:spcBef>
              <a:buNone/>
            </a:pPr>
            <a:endParaRPr>
              <a:solidFill>
                <a:srgbClr val="000000"/>
              </a:solidFill>
              <a:latin typeface="Comic Sans MS"/>
              <a:ea typeface="Comic Sans MS"/>
              <a:cs typeface="Comic Sans MS"/>
              <a:sym typeface="Comic Sans MS"/>
            </a:endParaRP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Usually someone who is popular and has been bullied (retaliation bully)</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Someone who seeks attention. (Power hungry bully)</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Someone who bullies for entertainment or out of boredom (Mean girl)</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Seeks revenge for someone else that has been bullied (Vengeful Angel)</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Uses the internet carelessly but does not want to do any harm (Inadvertent cyberbully)</a:t>
            </a:r>
          </a:p>
          <a:p>
            <a:pPr lvl="0">
              <a:spcBef>
                <a:spcPts val="0"/>
              </a:spcBef>
              <a:buNone/>
            </a:pPr>
            <a:endParaRPr>
              <a:solidFill>
                <a:srgbClr val="000000"/>
              </a:solidFill>
              <a:latin typeface="Comic Sans MS"/>
              <a:ea typeface="Comic Sans MS"/>
              <a:cs typeface="Comic Sans MS"/>
              <a:sym typeface="Comic Sans MS"/>
            </a:endParaRPr>
          </a:p>
        </p:txBody>
      </p:sp>
      <p:pic>
        <p:nvPicPr>
          <p:cNvPr id="98" name="Shape 98"/>
          <p:cNvPicPr preferRelativeResize="0"/>
          <p:nvPr/>
        </p:nvPicPr>
        <p:blipFill>
          <a:blip r:embed="rId3">
            <a:alphaModFix/>
          </a:blip>
          <a:stretch>
            <a:fillRect/>
          </a:stretch>
        </p:blipFill>
        <p:spPr>
          <a:xfrm>
            <a:off x="2301325" y="831075"/>
            <a:ext cx="4292025" cy="18661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Why people Cyberbully</a:t>
            </a:r>
          </a:p>
        </p:txBody>
      </p:sp>
      <p:sp>
        <p:nvSpPr>
          <p:cNvPr id="104" name="Shape 104"/>
          <p:cNvSpPr txBox="1">
            <a:spLocks noGrp="1"/>
          </p:cNvSpPr>
          <p:nvPr>
            <p:ph type="body" idx="1"/>
          </p:nvPr>
        </p:nvSpPr>
        <p:spPr>
          <a:xfrm>
            <a:off x="0" y="1228675"/>
            <a:ext cx="9205500" cy="3914700"/>
          </a:xfrm>
          <a:prstGeom prst="rect">
            <a:avLst/>
          </a:prstGeom>
          <a:solidFill>
            <a:schemeClr val="dk1"/>
          </a:solidFill>
        </p:spPr>
        <p:txBody>
          <a:bodyPr lIns="91425" tIns="91425" rIns="91425" bIns="91425" anchor="t" anchorCtr="0">
            <a:noAutofit/>
          </a:bodyPr>
          <a:lstStyle/>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To stay or get popular</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To feel powerful </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They have low self-esteem</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They believe the victim deserves it</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They want to get rid of their boredom</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They lack empathy</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They don't think they will get caught</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They are stressed</a:t>
            </a:r>
          </a:p>
          <a:p>
            <a:pPr marL="457200" lvl="0" indent="-228600" rtl="0">
              <a:spcBef>
                <a:spcPts val="0"/>
              </a:spcBef>
              <a:buClr>
                <a:srgbClr val="000000"/>
              </a:buClr>
              <a:buFont typeface="Comic Sans MS"/>
              <a:buChar char="❖"/>
            </a:pPr>
            <a:r>
              <a:rPr lang="en">
                <a:solidFill>
                  <a:srgbClr val="000000"/>
                </a:solidFill>
                <a:latin typeface="Comic Sans MS"/>
                <a:ea typeface="Comic Sans MS"/>
                <a:cs typeface="Comic Sans MS"/>
                <a:sym typeface="Comic Sans MS"/>
              </a:rPr>
              <a:t>They think they are better than others</a:t>
            </a:r>
          </a:p>
          <a:p>
            <a:pPr lvl="0" rtl="0">
              <a:spcBef>
                <a:spcPts val="0"/>
              </a:spcBef>
              <a:buNone/>
            </a:pPr>
            <a:endParaRPr>
              <a:solidFill>
                <a:srgbClr val="000000"/>
              </a:solidFill>
              <a:latin typeface="Comic Sans MS"/>
              <a:ea typeface="Comic Sans MS"/>
              <a:cs typeface="Comic Sans MS"/>
              <a:sym typeface="Comic Sans MS"/>
            </a:endParaRPr>
          </a:p>
          <a:p>
            <a:pPr lvl="0" rtl="0">
              <a:spcBef>
                <a:spcPts val="0"/>
              </a:spcBef>
              <a:buNone/>
            </a:pPr>
            <a:endParaRPr>
              <a:solidFill>
                <a:srgbClr val="000000"/>
              </a:solidFill>
              <a:latin typeface="Comic Sans MS"/>
              <a:ea typeface="Comic Sans MS"/>
              <a:cs typeface="Comic Sans MS"/>
              <a:sym typeface="Comic Sans MS"/>
            </a:endParaRPr>
          </a:p>
        </p:txBody>
      </p:sp>
      <p:pic>
        <p:nvPicPr>
          <p:cNvPr id="105" name="Shape 105"/>
          <p:cNvPicPr preferRelativeResize="0"/>
          <p:nvPr/>
        </p:nvPicPr>
        <p:blipFill>
          <a:blip r:embed="rId3">
            <a:alphaModFix/>
          </a:blip>
          <a:stretch>
            <a:fillRect/>
          </a:stretch>
        </p:blipFill>
        <p:spPr>
          <a:xfrm>
            <a:off x="4987725" y="2046625"/>
            <a:ext cx="4156275" cy="24525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0" y="0"/>
            <a:ext cx="9144000" cy="1173600"/>
          </a:xfrm>
          <a:prstGeom prst="rect">
            <a:avLst/>
          </a:prstGeom>
          <a:solidFill>
            <a:schemeClr val="dk1"/>
          </a:solidFill>
          <a:ln>
            <a:noFill/>
          </a:ln>
        </p:spPr>
        <p:txBody>
          <a:bodyPr lIns="91425" tIns="91425" rIns="91425" bIns="91425" anchor="t" anchorCtr="0">
            <a:noAutofit/>
          </a:bodyPr>
          <a:lstStyle/>
          <a:p>
            <a:pPr lvl="0" algn="ctr">
              <a:spcBef>
                <a:spcPts val="0"/>
              </a:spcBef>
              <a:buNone/>
            </a:pPr>
            <a:r>
              <a:rPr lang="en"/>
              <a:t>BOYS VS. GIRLS</a:t>
            </a:r>
          </a:p>
        </p:txBody>
      </p:sp>
      <p:sp>
        <p:nvSpPr>
          <p:cNvPr id="111" name="Shape 111"/>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Girls tend to be more involved in cyberbullying on social media and text messages. </a:t>
            </a:r>
            <a:r>
              <a:rPr lang="en" sz="2400">
                <a:solidFill>
                  <a:srgbClr val="000000"/>
                </a:solidFill>
                <a:highlight>
                  <a:srgbClr val="FFFFFF"/>
                </a:highlight>
                <a:latin typeface="Comic Sans MS"/>
                <a:ea typeface="Comic Sans MS"/>
                <a:cs typeface="Comic Sans MS"/>
                <a:sym typeface="Comic Sans MS"/>
              </a:rPr>
              <a:t>Girls are about twice as likely as boys to be victims and perpetrators of cyberbullying.</a:t>
            </a:r>
          </a:p>
          <a:p>
            <a:pPr marL="457200" lvl="0" indent="-381000" rtl="0">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Boys are more involved in gaming and use chatrooms to hurt people using a more violent                                                language.</a:t>
            </a:r>
          </a:p>
          <a:p>
            <a:pPr lvl="0">
              <a:spcBef>
                <a:spcPts val="0"/>
              </a:spcBef>
              <a:buNone/>
            </a:pPr>
            <a:endParaRPr sz="2400">
              <a:solidFill>
                <a:srgbClr val="000000"/>
              </a:solidFill>
              <a:latin typeface="Comic Sans MS"/>
              <a:ea typeface="Comic Sans MS"/>
              <a:cs typeface="Comic Sans MS"/>
              <a:sym typeface="Comic Sans MS"/>
            </a:endParaRPr>
          </a:p>
        </p:txBody>
      </p:sp>
      <p:pic>
        <p:nvPicPr>
          <p:cNvPr id="112" name="Shape 112"/>
          <p:cNvPicPr preferRelativeResize="0"/>
          <p:nvPr/>
        </p:nvPicPr>
        <p:blipFill>
          <a:blip r:embed="rId3">
            <a:alphaModFix/>
          </a:blip>
          <a:stretch>
            <a:fillRect/>
          </a:stretch>
        </p:blipFill>
        <p:spPr>
          <a:xfrm>
            <a:off x="6321275" y="3452950"/>
            <a:ext cx="2511025" cy="15380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1369</Words>
  <Application>Microsoft Office PowerPoint</Application>
  <PresentationFormat>On-screen Show (16:9)</PresentationFormat>
  <Paragraphs>131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Amatic SC</vt:lpstr>
      <vt:lpstr>Source Code Pro</vt:lpstr>
      <vt:lpstr>Comic Sans MS</vt:lpstr>
      <vt:lpstr>beach-day</vt:lpstr>
      <vt:lpstr>PowerPoint Presentation</vt:lpstr>
      <vt:lpstr>       CyberBullying</vt:lpstr>
      <vt:lpstr>Objectives </vt:lpstr>
      <vt:lpstr>                                                What is cyberbullying? </vt:lpstr>
      <vt:lpstr>what is the difference between cyberbullying and    traditional bullying</vt:lpstr>
      <vt:lpstr>Types of cyberbullying </vt:lpstr>
      <vt:lpstr>who is usually the cyberbully?</vt:lpstr>
      <vt:lpstr>Why people Cyberbully</vt:lpstr>
      <vt:lpstr>BOYS VS. GIRLS</vt:lpstr>
      <vt:lpstr>Personal Relations</vt:lpstr>
      <vt:lpstr>RECOGNITION</vt:lpstr>
      <vt:lpstr>RECOGNITION</vt:lpstr>
      <vt:lpstr>The Impact of Cyberbullying</vt:lpstr>
      <vt:lpstr>Warning signs of a victim</vt:lpstr>
      <vt:lpstr>Warning signs of a bully</vt:lpstr>
      <vt:lpstr>Cyberbullying turning into Physical bullying</vt:lpstr>
      <vt:lpstr>Safe Passwords</vt:lpstr>
      <vt:lpstr>Reporting cyberbullying</vt:lpstr>
      <vt:lpstr>How to respond to cyber bullies</vt:lpstr>
      <vt:lpstr>How many kids get cyber bullied</vt:lpstr>
      <vt:lpstr>What to who to talk to about do if  you’re getting cyberbullied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Snodgrass</dc:creator>
  <cp:lastModifiedBy>Scott Snodgrass</cp:lastModifiedBy>
  <cp:revision>1</cp:revision>
  <dcterms:modified xsi:type="dcterms:W3CDTF">2015-12-17T18:09:23Z</dcterms:modified>
</cp:coreProperties>
</file>